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Public Sans Bold" charset="1" panose="00000000000000000000"/>
      <p:regular r:id="rId31"/>
    </p:embeddedFont>
    <p:embeddedFont>
      <p:font typeface="Open Sauce Bold" charset="1" panose="00000800000000000000"/>
      <p:regular r:id="rId32"/>
    </p:embeddedFont>
    <p:embeddedFont>
      <p:font typeface="Playfair Display Bold" charset="1" panose="00000800000000000000"/>
      <p:regular r:id="rId33"/>
    </p:embeddedFont>
    <p:embeddedFont>
      <p:font typeface="Black Mango" charset="1" panose="02020A03060303060403"/>
      <p:regular r:id="rId34"/>
    </p:embeddedFont>
    <p:embeddedFont>
      <p:font typeface="Open Sauce" charset="1" panose="00000500000000000000"/>
      <p:regular r:id="rId35"/>
    </p:embeddedFont>
    <p:embeddedFont>
      <p:font typeface="Playfair Display" charset="1" panose="000005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png" Type="http://schemas.openxmlformats.org/officeDocument/2006/relationships/image"/><Relationship Id="rId4" Target="../media/image1.png" Type="http://schemas.openxmlformats.org/officeDocument/2006/relationships/image"/><Relationship Id="rId5"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3.png" Type="http://schemas.openxmlformats.org/officeDocument/2006/relationships/image"/><Relationship Id="rId6" Target="../media/image21.png" Type="http://schemas.openxmlformats.org/officeDocument/2006/relationships/image"/><Relationship Id="rId7"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28.png" Type="http://schemas.openxmlformats.org/officeDocument/2006/relationships/image"/><Relationship Id="rId5"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png" Type="http://schemas.openxmlformats.org/officeDocument/2006/relationships/image"/><Relationship Id="rId4" Target="../media/image29.png" Type="http://schemas.openxmlformats.org/officeDocument/2006/relationships/image"/><Relationship Id="rId5"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5.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5.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 Id="rId4"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6.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7.pn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6.pn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58198" y="2607004"/>
            <a:ext cx="5718392" cy="7423892"/>
          </a:xfrm>
          <a:custGeom>
            <a:avLst/>
            <a:gdLst/>
            <a:ahLst/>
            <a:cxnLst/>
            <a:rect r="r" b="b" t="t" l="l"/>
            <a:pathLst>
              <a:path h="7423892" w="5718392">
                <a:moveTo>
                  <a:pt x="0" y="0"/>
                </a:moveTo>
                <a:lnTo>
                  <a:pt x="5718392" y="0"/>
                </a:lnTo>
                <a:lnTo>
                  <a:pt x="5718392" y="7423893"/>
                </a:lnTo>
                <a:lnTo>
                  <a:pt x="0" y="7423893"/>
                </a:lnTo>
                <a:lnTo>
                  <a:pt x="0" y="0"/>
                </a:lnTo>
                <a:close/>
              </a:path>
            </a:pathLst>
          </a:custGeom>
          <a:blipFill>
            <a:blip r:embed="rId2"/>
            <a:stretch>
              <a:fillRect l="-388" t="0" r="-388" b="0"/>
            </a:stretch>
          </a:blipFill>
        </p:spPr>
      </p:sp>
      <p:sp>
        <p:nvSpPr>
          <p:cNvPr name="TextBox 3" id="3"/>
          <p:cNvSpPr txBox="true"/>
          <p:nvPr/>
        </p:nvSpPr>
        <p:spPr>
          <a:xfrm rot="0">
            <a:off x="3181706" y="3449807"/>
            <a:ext cx="17223531" cy="11362656"/>
          </a:xfrm>
          <a:prstGeom prst="rect">
            <a:avLst/>
          </a:prstGeom>
        </p:spPr>
        <p:txBody>
          <a:bodyPr anchor="t" rtlCol="false" tIns="0" lIns="0" bIns="0" rIns="0">
            <a:spAutoFit/>
          </a:bodyPr>
          <a:lstStyle/>
          <a:p>
            <a:pPr algn="ctr">
              <a:lnSpc>
                <a:spcPts val="4761"/>
              </a:lnSpc>
            </a:pPr>
          </a:p>
          <a:p>
            <a:pPr algn="ctr">
              <a:lnSpc>
                <a:spcPts val="6721"/>
              </a:lnSpc>
            </a:pPr>
            <a:r>
              <a:rPr lang="en-US" b="true" sz="4801" spc="-206">
                <a:solidFill>
                  <a:srgbClr val="FF914D"/>
                </a:solidFill>
                <a:latin typeface="Public Sans Bold"/>
                <a:ea typeface="Public Sans Bold"/>
                <a:cs typeface="Public Sans Bold"/>
                <a:sym typeface="Public Sans Bold"/>
              </a:rPr>
              <a:t>TEAM - 2</a:t>
            </a:r>
          </a:p>
          <a:p>
            <a:pPr algn="ctr">
              <a:lnSpc>
                <a:spcPts val="4761"/>
              </a:lnSpc>
            </a:pPr>
          </a:p>
          <a:p>
            <a:pPr algn="ctr">
              <a:lnSpc>
                <a:spcPts val="5181"/>
              </a:lnSpc>
            </a:pPr>
            <a:r>
              <a:rPr lang="en-US" b="true" sz="3701" spc="-159">
                <a:solidFill>
                  <a:srgbClr val="FF3131"/>
                </a:solidFill>
                <a:latin typeface="Open Sauce Bold"/>
                <a:ea typeface="Open Sauce Bold"/>
                <a:cs typeface="Open Sauce Bold"/>
                <a:sym typeface="Open Sauce Bold"/>
              </a:rPr>
              <a:t>TEAM MEMBERS:</a:t>
            </a:r>
          </a:p>
          <a:p>
            <a:pPr algn="ctr">
              <a:lnSpc>
                <a:spcPts val="5181"/>
              </a:lnSpc>
            </a:pPr>
            <a:r>
              <a:rPr lang="en-US" b="true" sz="3701" spc="-159">
                <a:solidFill>
                  <a:srgbClr val="FF3131"/>
                </a:solidFill>
                <a:latin typeface="Playfair Display Bold"/>
                <a:ea typeface="Playfair Display Bold"/>
                <a:cs typeface="Playfair Display Bold"/>
                <a:sym typeface="Playfair Display Bold"/>
              </a:rPr>
              <a:t>                                     </a:t>
            </a:r>
            <a:r>
              <a:rPr lang="en-US" b="true" sz="3701" spc="-159">
                <a:solidFill>
                  <a:srgbClr val="00BF63"/>
                </a:solidFill>
                <a:latin typeface="Playfair Display Bold"/>
                <a:ea typeface="Playfair Display Bold"/>
                <a:cs typeface="Playfair Display Bold"/>
                <a:sym typeface="Playfair Display Bold"/>
              </a:rPr>
              <a:t>ABHISHEK SRIRAM </a:t>
            </a:r>
            <a:r>
              <a:rPr lang="en-US" b="true" sz="3701" spc="-159">
                <a:solidFill>
                  <a:srgbClr val="5CE1E6"/>
                </a:solidFill>
                <a:latin typeface="Playfair Display Bold"/>
                <a:ea typeface="Playfair Display Bold"/>
                <a:cs typeface="Playfair Display Bold"/>
                <a:sym typeface="Playfair Display Bold"/>
              </a:rPr>
              <a:t>(TEAM LEADER) </a:t>
            </a:r>
            <a:r>
              <a:rPr lang="en-US" b="true" sz="3701" spc="-159">
                <a:solidFill>
                  <a:srgbClr val="00BF63"/>
                </a:solidFill>
                <a:latin typeface="Playfair Display Bold"/>
                <a:ea typeface="Playfair Display Bold"/>
                <a:cs typeface="Playfair Display Bold"/>
                <a:sym typeface="Playfair Display Bold"/>
              </a:rPr>
              <a:t> </a:t>
            </a:r>
          </a:p>
          <a:p>
            <a:pPr algn="ctr">
              <a:lnSpc>
                <a:spcPts val="5181"/>
              </a:lnSpc>
            </a:pPr>
            <a:r>
              <a:rPr lang="en-US" b="true" sz="3701" spc="-159">
                <a:solidFill>
                  <a:srgbClr val="00BF63"/>
                </a:solidFill>
                <a:latin typeface="Playfair Display Bold"/>
                <a:ea typeface="Playfair Display Bold"/>
                <a:cs typeface="Playfair Display Bold"/>
                <a:sym typeface="Playfair Display Bold"/>
              </a:rPr>
              <a:t>JYOSNA </a:t>
            </a:r>
          </a:p>
          <a:p>
            <a:pPr algn="ctr">
              <a:lnSpc>
                <a:spcPts val="5181"/>
              </a:lnSpc>
            </a:pPr>
            <a:r>
              <a:rPr lang="en-US" b="true" sz="3701" spc="-159">
                <a:solidFill>
                  <a:srgbClr val="00BF63"/>
                </a:solidFill>
                <a:latin typeface="Playfair Display Bold"/>
                <a:ea typeface="Playfair Display Bold"/>
                <a:cs typeface="Playfair Display Bold"/>
                <a:sym typeface="Playfair Display Bold"/>
              </a:rPr>
              <a:t>SWAPNA </a:t>
            </a:r>
          </a:p>
          <a:p>
            <a:pPr algn="ctr">
              <a:lnSpc>
                <a:spcPts val="5181"/>
              </a:lnSpc>
            </a:pPr>
            <a:r>
              <a:rPr lang="en-US" b="true" sz="3701" spc="-159">
                <a:solidFill>
                  <a:srgbClr val="00BF63"/>
                </a:solidFill>
                <a:latin typeface="Playfair Display Bold"/>
                <a:ea typeface="Playfair Display Bold"/>
                <a:cs typeface="Playfair Display Bold"/>
                <a:sym typeface="Playfair Display Bold"/>
              </a:rPr>
              <a:t>SIDDHI </a:t>
            </a:r>
          </a:p>
          <a:p>
            <a:pPr algn="ctr">
              <a:lnSpc>
                <a:spcPts val="5181"/>
              </a:lnSpc>
            </a:pPr>
            <a:r>
              <a:rPr lang="en-US" b="true" sz="3701" spc="-159">
                <a:solidFill>
                  <a:srgbClr val="00BF63"/>
                </a:solidFill>
                <a:latin typeface="Playfair Display Bold"/>
                <a:ea typeface="Playfair Display Bold"/>
                <a:cs typeface="Playfair Display Bold"/>
                <a:sym typeface="Playfair Display Bold"/>
              </a:rPr>
              <a:t>ANUSHRI </a:t>
            </a:r>
          </a:p>
          <a:p>
            <a:pPr algn="ctr">
              <a:lnSpc>
                <a:spcPts val="4761"/>
              </a:lnSpc>
            </a:pPr>
          </a:p>
          <a:p>
            <a:pPr algn="ctr">
              <a:lnSpc>
                <a:spcPts val="4761"/>
              </a:lnSpc>
            </a:pPr>
          </a:p>
          <a:p>
            <a:pPr algn="ctr">
              <a:lnSpc>
                <a:spcPts val="4761"/>
              </a:lnSpc>
            </a:pPr>
          </a:p>
          <a:p>
            <a:pPr algn="ctr">
              <a:lnSpc>
                <a:spcPts val="4577"/>
              </a:lnSpc>
            </a:pPr>
          </a:p>
          <a:p>
            <a:pPr algn="ctr">
              <a:lnSpc>
                <a:spcPts val="4761"/>
              </a:lnSpc>
            </a:pPr>
          </a:p>
          <a:p>
            <a:pPr algn="ctr">
              <a:lnSpc>
                <a:spcPts val="4761"/>
              </a:lnSpc>
            </a:pPr>
          </a:p>
          <a:p>
            <a:pPr algn="ctr">
              <a:lnSpc>
                <a:spcPts val="4761"/>
              </a:lnSpc>
            </a:pPr>
          </a:p>
          <a:p>
            <a:pPr algn="ctr">
              <a:lnSpc>
                <a:spcPts val="4761"/>
              </a:lnSpc>
            </a:pPr>
          </a:p>
          <a:p>
            <a:pPr algn="ctr">
              <a:lnSpc>
                <a:spcPts val="4761"/>
              </a:lnSpc>
            </a:pPr>
          </a:p>
        </p:txBody>
      </p:sp>
      <p:sp>
        <p:nvSpPr>
          <p:cNvPr name="Freeform 4" id="4"/>
          <p:cNvSpPr/>
          <p:nvPr/>
        </p:nvSpPr>
        <p:spPr>
          <a:xfrm flipH="false" flipV="false" rot="0">
            <a:off x="-660239" y="8013293"/>
            <a:ext cx="7064808" cy="6375989"/>
          </a:xfrm>
          <a:custGeom>
            <a:avLst/>
            <a:gdLst/>
            <a:ahLst/>
            <a:cxnLst/>
            <a:rect r="r" b="b" t="t" l="l"/>
            <a:pathLst>
              <a:path h="6375989" w="7064808">
                <a:moveTo>
                  <a:pt x="0" y="0"/>
                </a:moveTo>
                <a:lnTo>
                  <a:pt x="7064808" y="0"/>
                </a:lnTo>
                <a:lnTo>
                  <a:pt x="7064808" y="6375989"/>
                </a:lnTo>
                <a:lnTo>
                  <a:pt x="0" y="6375989"/>
                </a:lnTo>
                <a:lnTo>
                  <a:pt x="0" y="0"/>
                </a:lnTo>
                <a:close/>
              </a:path>
            </a:pathLst>
          </a:custGeom>
          <a:blipFill>
            <a:blip r:embed="rId3"/>
            <a:stretch>
              <a:fillRect l="0" t="0" r="0" b="0"/>
            </a:stretch>
          </a:blipFill>
        </p:spPr>
      </p:sp>
      <p:sp>
        <p:nvSpPr>
          <p:cNvPr name="Freeform 5" id="5"/>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4"/>
            <a:stretch>
              <a:fillRect l="0" t="0" r="0" b="0"/>
            </a:stretch>
          </a:blipFill>
        </p:spPr>
      </p:sp>
      <p:sp>
        <p:nvSpPr>
          <p:cNvPr name="TextBox 6" id="6"/>
          <p:cNvSpPr txBox="true"/>
          <p:nvPr/>
        </p:nvSpPr>
        <p:spPr>
          <a:xfrm rot="0">
            <a:off x="514415" y="470478"/>
            <a:ext cx="16116031" cy="1724495"/>
          </a:xfrm>
          <a:prstGeom prst="rect">
            <a:avLst/>
          </a:prstGeom>
        </p:spPr>
        <p:txBody>
          <a:bodyPr anchor="t" rtlCol="false" tIns="0" lIns="0" bIns="0" rIns="0">
            <a:spAutoFit/>
          </a:bodyPr>
          <a:lstStyle/>
          <a:p>
            <a:pPr algn="ctr">
              <a:lnSpc>
                <a:spcPts val="6781"/>
              </a:lnSpc>
            </a:pPr>
            <a:r>
              <a:rPr lang="en-US" sz="5896">
                <a:solidFill>
                  <a:srgbClr val="DC848A"/>
                </a:solidFill>
                <a:latin typeface="Black Mango"/>
                <a:ea typeface="Black Mango"/>
                <a:cs typeface="Black Mango"/>
                <a:sym typeface="Black Mango"/>
              </a:rPr>
              <a:t>HUMAN STRESS DETECTION AND </a:t>
            </a:r>
          </a:p>
          <a:p>
            <a:pPr algn="ctr">
              <a:lnSpc>
                <a:spcPts val="6781"/>
              </a:lnSpc>
            </a:pPr>
            <a:r>
              <a:rPr lang="en-US" sz="5896">
                <a:solidFill>
                  <a:srgbClr val="DC848A"/>
                </a:solidFill>
                <a:latin typeface="Black Mango"/>
                <a:ea typeface="Black Mango"/>
                <a:cs typeface="Black Mango"/>
                <a:sym typeface="Black Mango"/>
              </a:rPr>
              <a:t>PREDICTION USING ANN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471988" y="1028700"/>
            <a:ext cx="12536426" cy="7200082"/>
          </a:xfrm>
          <a:custGeom>
            <a:avLst/>
            <a:gdLst/>
            <a:ahLst/>
            <a:cxnLst/>
            <a:rect r="r" b="b" t="t" l="l"/>
            <a:pathLst>
              <a:path h="7200082" w="12536426">
                <a:moveTo>
                  <a:pt x="0" y="0"/>
                </a:moveTo>
                <a:lnTo>
                  <a:pt x="12536425" y="0"/>
                </a:lnTo>
                <a:lnTo>
                  <a:pt x="12536425" y="7200082"/>
                </a:lnTo>
                <a:lnTo>
                  <a:pt x="0" y="7200082"/>
                </a:lnTo>
                <a:lnTo>
                  <a:pt x="0" y="0"/>
                </a:lnTo>
                <a:close/>
              </a:path>
            </a:pathLst>
          </a:custGeom>
          <a:blipFill>
            <a:blip r:embed="rId2"/>
            <a:stretch>
              <a:fillRect l="0" t="0" r="0" b="0"/>
            </a:stretch>
          </a:blipFill>
        </p:spPr>
      </p:sp>
      <p:sp>
        <p:nvSpPr>
          <p:cNvPr name="Freeform 3" id="3"/>
          <p:cNvSpPr/>
          <p:nvPr/>
        </p:nvSpPr>
        <p:spPr>
          <a:xfrm flipH="false" flipV="false" rot="0">
            <a:off x="13274667" y="6174011"/>
            <a:ext cx="6084522" cy="5491281"/>
          </a:xfrm>
          <a:custGeom>
            <a:avLst/>
            <a:gdLst/>
            <a:ahLst/>
            <a:cxnLst/>
            <a:rect r="r" b="b" t="t" l="l"/>
            <a:pathLst>
              <a:path h="5491281" w="6084522">
                <a:moveTo>
                  <a:pt x="0" y="0"/>
                </a:moveTo>
                <a:lnTo>
                  <a:pt x="6084522" y="0"/>
                </a:lnTo>
                <a:lnTo>
                  <a:pt x="6084522" y="5491281"/>
                </a:lnTo>
                <a:lnTo>
                  <a:pt x="0" y="5491281"/>
                </a:lnTo>
                <a:lnTo>
                  <a:pt x="0" y="0"/>
                </a:lnTo>
                <a:close/>
              </a:path>
            </a:pathLst>
          </a:custGeom>
          <a:blipFill>
            <a:blip r:embed="rId3"/>
            <a:stretch>
              <a:fillRect l="0" t="0" r="0" b="0"/>
            </a:stretch>
          </a:blipFill>
        </p:spPr>
      </p:sp>
      <p:sp>
        <p:nvSpPr>
          <p:cNvPr name="Freeform 4" id="4"/>
          <p:cNvSpPr/>
          <p:nvPr/>
        </p:nvSpPr>
        <p:spPr>
          <a:xfrm flipH="false" flipV="false" rot="0">
            <a:off x="13274667" y="5918259"/>
            <a:ext cx="4659030" cy="3115726"/>
          </a:xfrm>
          <a:custGeom>
            <a:avLst/>
            <a:gdLst/>
            <a:ahLst/>
            <a:cxnLst/>
            <a:rect r="r" b="b" t="t" l="l"/>
            <a:pathLst>
              <a:path h="3115726" w="4659030">
                <a:moveTo>
                  <a:pt x="0" y="0"/>
                </a:moveTo>
                <a:lnTo>
                  <a:pt x="4659030" y="0"/>
                </a:lnTo>
                <a:lnTo>
                  <a:pt x="4659030" y="3115726"/>
                </a:lnTo>
                <a:lnTo>
                  <a:pt x="0" y="3115726"/>
                </a:lnTo>
                <a:lnTo>
                  <a:pt x="0" y="0"/>
                </a:lnTo>
                <a:close/>
              </a:path>
            </a:pathLst>
          </a:custGeom>
          <a:blipFill>
            <a:blip r:embed="rId4"/>
            <a:stretch>
              <a:fillRect l="0" t="0" r="0" b="0"/>
            </a:stretch>
          </a:blipFill>
        </p:spPr>
      </p:sp>
      <p:sp>
        <p:nvSpPr>
          <p:cNvPr name="Freeform 5" id="5"/>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328515" y="577207"/>
            <a:ext cx="12662165" cy="9132586"/>
          </a:xfrm>
          <a:custGeom>
            <a:avLst/>
            <a:gdLst/>
            <a:ahLst/>
            <a:cxnLst/>
            <a:rect r="r" b="b" t="t" l="l"/>
            <a:pathLst>
              <a:path h="9132586" w="12662165">
                <a:moveTo>
                  <a:pt x="0" y="0"/>
                </a:moveTo>
                <a:lnTo>
                  <a:pt x="12662165" y="0"/>
                </a:lnTo>
                <a:lnTo>
                  <a:pt x="12662165" y="9132586"/>
                </a:lnTo>
                <a:lnTo>
                  <a:pt x="0" y="9132586"/>
                </a:lnTo>
                <a:lnTo>
                  <a:pt x="0" y="0"/>
                </a:lnTo>
                <a:close/>
              </a:path>
            </a:pathLst>
          </a:custGeom>
          <a:blipFill>
            <a:blip r:embed="rId2"/>
            <a:stretch>
              <a:fillRect l="0" t="0" r="0" b="0"/>
            </a:stretch>
          </a:blipFill>
        </p:spPr>
      </p:sp>
      <p:sp>
        <p:nvSpPr>
          <p:cNvPr name="Freeform 3" id="3"/>
          <p:cNvSpPr/>
          <p:nvPr/>
        </p:nvSpPr>
        <p:spPr>
          <a:xfrm flipH="true" flipV="false" rot="0">
            <a:off x="15032783" y="5620022"/>
            <a:ext cx="3255217" cy="4666978"/>
          </a:xfrm>
          <a:custGeom>
            <a:avLst/>
            <a:gdLst/>
            <a:ahLst/>
            <a:cxnLst/>
            <a:rect r="r" b="b" t="t" l="l"/>
            <a:pathLst>
              <a:path h="4666978" w="3255217">
                <a:moveTo>
                  <a:pt x="3255217" y="0"/>
                </a:moveTo>
                <a:lnTo>
                  <a:pt x="0" y="0"/>
                </a:lnTo>
                <a:lnTo>
                  <a:pt x="0" y="4666978"/>
                </a:lnTo>
                <a:lnTo>
                  <a:pt x="3255217" y="4666978"/>
                </a:lnTo>
                <a:lnTo>
                  <a:pt x="3255217" y="0"/>
                </a:lnTo>
                <a:close/>
              </a:path>
            </a:pathLst>
          </a:custGeom>
          <a:blipFill>
            <a:blip r:embed="rId3"/>
            <a:stretch>
              <a:fillRect l="0" t="0" r="0" b="0"/>
            </a:stretch>
          </a:blipFill>
        </p:spPr>
      </p:sp>
      <p:sp>
        <p:nvSpPr>
          <p:cNvPr name="Freeform 4" id="4"/>
          <p:cNvSpPr/>
          <p:nvPr/>
        </p:nvSpPr>
        <p:spPr>
          <a:xfrm flipH="false" flipV="false" rot="0">
            <a:off x="14281139" y="7256275"/>
            <a:ext cx="5437159" cy="4907036"/>
          </a:xfrm>
          <a:custGeom>
            <a:avLst/>
            <a:gdLst/>
            <a:ahLst/>
            <a:cxnLst/>
            <a:rect r="r" b="b" t="t" l="l"/>
            <a:pathLst>
              <a:path h="4907036" w="5437159">
                <a:moveTo>
                  <a:pt x="0" y="0"/>
                </a:moveTo>
                <a:lnTo>
                  <a:pt x="5437159" y="0"/>
                </a:lnTo>
                <a:lnTo>
                  <a:pt x="5437159" y="4907036"/>
                </a:lnTo>
                <a:lnTo>
                  <a:pt x="0" y="4907036"/>
                </a:lnTo>
                <a:lnTo>
                  <a:pt x="0" y="0"/>
                </a:lnTo>
                <a:close/>
              </a:path>
            </a:pathLst>
          </a:custGeom>
          <a:blipFill>
            <a:blip r:embed="rId4"/>
            <a:stretch>
              <a:fillRect l="0" t="0" r="0" b="0"/>
            </a:stretch>
          </a:blipFill>
        </p:spPr>
      </p:sp>
      <p:sp>
        <p:nvSpPr>
          <p:cNvPr name="Freeform 5" id="5"/>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5503340" y="2343980"/>
            <a:ext cx="8695653" cy="6686605"/>
          </a:xfrm>
          <a:custGeom>
            <a:avLst/>
            <a:gdLst/>
            <a:ahLst/>
            <a:cxnLst/>
            <a:rect r="r" b="b" t="t" l="l"/>
            <a:pathLst>
              <a:path h="6686605" w="8695653">
                <a:moveTo>
                  <a:pt x="0" y="0"/>
                </a:moveTo>
                <a:lnTo>
                  <a:pt x="8695654" y="0"/>
                </a:lnTo>
                <a:lnTo>
                  <a:pt x="8695654" y="6686605"/>
                </a:lnTo>
                <a:lnTo>
                  <a:pt x="0" y="6686605"/>
                </a:lnTo>
                <a:lnTo>
                  <a:pt x="0" y="0"/>
                </a:lnTo>
                <a:close/>
              </a:path>
            </a:pathLst>
          </a:custGeom>
          <a:blipFill>
            <a:blip r:embed="rId2"/>
            <a:stretch>
              <a:fillRect l="0" t="0" r="0" b="0"/>
            </a:stretch>
          </a:blipFill>
        </p:spPr>
      </p:sp>
      <p:sp>
        <p:nvSpPr>
          <p:cNvPr name="TextBox 3" id="3"/>
          <p:cNvSpPr txBox="true"/>
          <p:nvPr/>
        </p:nvSpPr>
        <p:spPr>
          <a:xfrm rot="0">
            <a:off x="1028700" y="962025"/>
            <a:ext cx="9667756"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 05 - MILESTONE - 2 : MODEL ARCHITECTURE</a:t>
            </a:r>
          </a:p>
        </p:txBody>
      </p:sp>
      <p:sp>
        <p:nvSpPr>
          <p:cNvPr name="Freeform 4" id="4"/>
          <p:cNvSpPr/>
          <p:nvPr/>
        </p:nvSpPr>
        <p:spPr>
          <a:xfrm flipH="false" flipV="false" rot="0">
            <a:off x="14586849" y="7605401"/>
            <a:ext cx="4843475" cy="4371237"/>
          </a:xfrm>
          <a:custGeom>
            <a:avLst/>
            <a:gdLst/>
            <a:ahLst/>
            <a:cxnLst/>
            <a:rect r="r" b="b" t="t" l="l"/>
            <a:pathLst>
              <a:path h="4371237" w="4843475">
                <a:moveTo>
                  <a:pt x="0" y="0"/>
                </a:moveTo>
                <a:lnTo>
                  <a:pt x="4843475" y="0"/>
                </a:lnTo>
                <a:lnTo>
                  <a:pt x="4843475" y="4371236"/>
                </a:lnTo>
                <a:lnTo>
                  <a:pt x="0" y="4371236"/>
                </a:lnTo>
                <a:lnTo>
                  <a:pt x="0" y="0"/>
                </a:lnTo>
                <a:close/>
              </a:path>
            </a:pathLst>
          </a:custGeom>
          <a:blipFill>
            <a:blip r:embed="rId3"/>
            <a:stretch>
              <a:fillRect l="0" t="0" r="0" b="0"/>
            </a:stretch>
          </a:blipFill>
        </p:spPr>
      </p:sp>
      <p:sp>
        <p:nvSpPr>
          <p:cNvPr name="Freeform 5" id="5"/>
          <p:cNvSpPr/>
          <p:nvPr/>
        </p:nvSpPr>
        <p:spPr>
          <a:xfrm flipH="false" flipV="false" rot="0">
            <a:off x="15126398" y="5153755"/>
            <a:ext cx="3161602" cy="4104545"/>
          </a:xfrm>
          <a:custGeom>
            <a:avLst/>
            <a:gdLst/>
            <a:ahLst/>
            <a:cxnLst/>
            <a:rect r="r" b="b" t="t" l="l"/>
            <a:pathLst>
              <a:path h="4104545" w="3161602">
                <a:moveTo>
                  <a:pt x="0" y="0"/>
                </a:moveTo>
                <a:lnTo>
                  <a:pt x="3161602" y="0"/>
                </a:lnTo>
                <a:lnTo>
                  <a:pt x="3161602" y="4104545"/>
                </a:lnTo>
                <a:lnTo>
                  <a:pt x="0" y="4104545"/>
                </a:lnTo>
                <a:lnTo>
                  <a:pt x="0" y="0"/>
                </a:lnTo>
                <a:close/>
              </a:path>
            </a:pathLst>
          </a:custGeom>
          <a:blipFill>
            <a:blip r:embed="rId4"/>
            <a:stretch>
              <a:fillRect l="-388" t="0" r="-388"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342499" y="2835257"/>
            <a:ext cx="8614418" cy="4350281"/>
          </a:xfrm>
          <a:custGeom>
            <a:avLst/>
            <a:gdLst/>
            <a:ahLst/>
            <a:cxnLst/>
            <a:rect r="r" b="b" t="t" l="l"/>
            <a:pathLst>
              <a:path h="4350281" w="8614418">
                <a:moveTo>
                  <a:pt x="0" y="0"/>
                </a:moveTo>
                <a:lnTo>
                  <a:pt x="8614418" y="0"/>
                </a:lnTo>
                <a:lnTo>
                  <a:pt x="8614418" y="4350281"/>
                </a:lnTo>
                <a:lnTo>
                  <a:pt x="0" y="4350281"/>
                </a:lnTo>
                <a:lnTo>
                  <a:pt x="0" y="0"/>
                </a:lnTo>
                <a:close/>
              </a:path>
            </a:pathLst>
          </a:custGeom>
          <a:blipFill>
            <a:blip r:embed="rId2"/>
            <a:stretch>
              <a:fillRect l="0" t="0" r="0" b="0"/>
            </a:stretch>
          </a:blipFill>
        </p:spPr>
      </p:sp>
      <p:sp>
        <p:nvSpPr>
          <p:cNvPr name="TextBox 3" id="3"/>
          <p:cNvSpPr txBox="true"/>
          <p:nvPr/>
        </p:nvSpPr>
        <p:spPr>
          <a:xfrm rot="0">
            <a:off x="-169434" y="962025"/>
            <a:ext cx="13379856" cy="571945"/>
          </a:xfrm>
          <a:prstGeom prst="rect">
            <a:avLst/>
          </a:prstGeom>
        </p:spPr>
        <p:txBody>
          <a:bodyPr anchor="t" rtlCol="false" tIns="0" lIns="0" bIns="0" rIns="0">
            <a:spAutoFit/>
          </a:bodyPr>
          <a:lstStyle/>
          <a:p>
            <a:pPr algn="ctr">
              <a:lnSpc>
                <a:spcPts val="4700"/>
              </a:lnSpc>
              <a:spcBef>
                <a:spcPct val="0"/>
              </a:spcBef>
            </a:pPr>
            <a:r>
              <a:rPr lang="en-US" sz="3357" spc="-77">
                <a:solidFill>
                  <a:srgbClr val="FF914D"/>
                </a:solidFill>
                <a:latin typeface="Black Mango"/>
                <a:ea typeface="Black Mango"/>
                <a:cs typeface="Black Mango"/>
                <a:sym typeface="Black Mango"/>
              </a:rPr>
              <a:t> 06 - MILESTONE - 3 : MODEL BUILDING AND EVALUATION</a:t>
            </a:r>
          </a:p>
        </p:txBody>
      </p:sp>
      <p:sp>
        <p:nvSpPr>
          <p:cNvPr name="TextBox 4" id="4"/>
          <p:cNvSpPr txBox="true"/>
          <p:nvPr/>
        </p:nvSpPr>
        <p:spPr>
          <a:xfrm rot="0">
            <a:off x="1342499" y="2034515"/>
            <a:ext cx="3890486" cy="571945"/>
          </a:xfrm>
          <a:prstGeom prst="rect">
            <a:avLst/>
          </a:prstGeom>
        </p:spPr>
        <p:txBody>
          <a:bodyPr anchor="t" rtlCol="false" tIns="0" lIns="0" bIns="0" rIns="0">
            <a:spAutoFit/>
          </a:bodyPr>
          <a:lstStyle/>
          <a:p>
            <a:pPr algn="ctr">
              <a:lnSpc>
                <a:spcPts val="4700"/>
              </a:lnSpc>
              <a:spcBef>
                <a:spcPct val="0"/>
              </a:spcBef>
            </a:pPr>
            <a:r>
              <a:rPr lang="en-US" sz="3357" spc="-77">
                <a:solidFill>
                  <a:srgbClr val="5CE1E6"/>
                </a:solidFill>
                <a:latin typeface="Black Mango"/>
                <a:ea typeface="Black Mango"/>
                <a:cs typeface="Black Mango"/>
                <a:sym typeface="Black Mango"/>
              </a:rPr>
              <a:t>1</a:t>
            </a:r>
            <a:r>
              <a:rPr lang="en-US" sz="3357" spc="-77">
                <a:solidFill>
                  <a:srgbClr val="5CE1E6"/>
                </a:solidFill>
                <a:latin typeface="Black Mango"/>
                <a:ea typeface="Black Mango"/>
                <a:cs typeface="Black Mango"/>
                <a:sym typeface="Black Mango"/>
              </a:rPr>
              <a:t>) MODEL BUILDING:</a:t>
            </a:r>
            <a:r>
              <a:rPr lang="en-US" sz="3357" spc="-77">
                <a:solidFill>
                  <a:srgbClr val="FFFFFF"/>
                </a:solidFill>
                <a:latin typeface="Black Mango"/>
                <a:ea typeface="Black Mango"/>
                <a:cs typeface="Black Mango"/>
                <a:sym typeface="Black Mango"/>
              </a:rPr>
              <a:t> </a:t>
            </a:r>
          </a:p>
        </p:txBody>
      </p:sp>
      <p:sp>
        <p:nvSpPr>
          <p:cNvPr name="Freeform 5" id="5"/>
          <p:cNvSpPr/>
          <p:nvPr/>
        </p:nvSpPr>
        <p:spPr>
          <a:xfrm flipH="false" flipV="false" rot="0">
            <a:off x="1342499" y="7185538"/>
            <a:ext cx="8614418" cy="2665390"/>
          </a:xfrm>
          <a:custGeom>
            <a:avLst/>
            <a:gdLst/>
            <a:ahLst/>
            <a:cxnLst/>
            <a:rect r="r" b="b" t="t" l="l"/>
            <a:pathLst>
              <a:path h="2665390" w="8614418">
                <a:moveTo>
                  <a:pt x="0" y="0"/>
                </a:moveTo>
                <a:lnTo>
                  <a:pt x="8614418" y="0"/>
                </a:lnTo>
                <a:lnTo>
                  <a:pt x="8614418" y="2665389"/>
                </a:lnTo>
                <a:lnTo>
                  <a:pt x="0" y="2665389"/>
                </a:lnTo>
                <a:lnTo>
                  <a:pt x="0" y="0"/>
                </a:lnTo>
                <a:close/>
              </a:path>
            </a:pathLst>
          </a:custGeom>
          <a:blipFill>
            <a:blip r:embed="rId3"/>
            <a:stretch>
              <a:fillRect l="-1466" t="-1911" r="-5878" b="0"/>
            </a:stretch>
          </a:blipFill>
        </p:spPr>
      </p:sp>
      <p:sp>
        <p:nvSpPr>
          <p:cNvPr name="Freeform 6" id="6"/>
          <p:cNvSpPr/>
          <p:nvPr/>
        </p:nvSpPr>
        <p:spPr>
          <a:xfrm flipH="false" flipV="false" rot="0">
            <a:off x="14510299" y="5721802"/>
            <a:ext cx="3777701" cy="4565198"/>
          </a:xfrm>
          <a:custGeom>
            <a:avLst/>
            <a:gdLst/>
            <a:ahLst/>
            <a:cxnLst/>
            <a:rect r="r" b="b" t="t" l="l"/>
            <a:pathLst>
              <a:path h="4565198" w="3777701">
                <a:moveTo>
                  <a:pt x="0" y="0"/>
                </a:moveTo>
                <a:lnTo>
                  <a:pt x="3777701" y="0"/>
                </a:lnTo>
                <a:lnTo>
                  <a:pt x="3777701" y="4565198"/>
                </a:lnTo>
                <a:lnTo>
                  <a:pt x="0" y="4565198"/>
                </a:lnTo>
                <a:lnTo>
                  <a:pt x="0" y="0"/>
                </a:lnTo>
                <a:close/>
              </a:path>
            </a:pathLst>
          </a:custGeom>
          <a:blipFill>
            <a:blip r:embed="rId4"/>
            <a:stretch>
              <a:fillRect l="0" t="0" r="0" b="0"/>
            </a:stretch>
          </a:blipFill>
        </p:spPr>
      </p:sp>
      <p:sp>
        <p:nvSpPr>
          <p:cNvPr name="Freeform 7" id="7"/>
          <p:cNvSpPr/>
          <p:nvPr/>
        </p:nvSpPr>
        <p:spPr>
          <a:xfrm flipH="false" flipV="false" rot="0">
            <a:off x="13642859" y="7665309"/>
            <a:ext cx="4843475" cy="4371237"/>
          </a:xfrm>
          <a:custGeom>
            <a:avLst/>
            <a:gdLst/>
            <a:ahLst/>
            <a:cxnLst/>
            <a:rect r="r" b="b" t="t" l="l"/>
            <a:pathLst>
              <a:path h="4371237" w="4843475">
                <a:moveTo>
                  <a:pt x="0" y="0"/>
                </a:moveTo>
                <a:lnTo>
                  <a:pt x="4843475" y="0"/>
                </a:lnTo>
                <a:lnTo>
                  <a:pt x="4843475" y="4371237"/>
                </a:lnTo>
                <a:lnTo>
                  <a:pt x="0" y="4371237"/>
                </a:lnTo>
                <a:lnTo>
                  <a:pt x="0" y="0"/>
                </a:lnTo>
                <a:close/>
              </a:path>
            </a:pathLst>
          </a:custGeom>
          <a:blipFill>
            <a:blip r:embed="rId5"/>
            <a:stretch>
              <a:fillRect l="0" t="0" r="0" b="0"/>
            </a:stretch>
          </a:blipFill>
        </p:spPr>
      </p:sp>
      <p:sp>
        <p:nvSpPr>
          <p:cNvPr name="Freeform 8" id="8"/>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193174" y="2381987"/>
            <a:ext cx="7010989" cy="3621378"/>
          </a:xfrm>
          <a:custGeom>
            <a:avLst/>
            <a:gdLst/>
            <a:ahLst/>
            <a:cxnLst/>
            <a:rect r="r" b="b" t="t" l="l"/>
            <a:pathLst>
              <a:path h="3621378" w="7010989">
                <a:moveTo>
                  <a:pt x="0" y="0"/>
                </a:moveTo>
                <a:lnTo>
                  <a:pt x="7010989" y="0"/>
                </a:lnTo>
                <a:lnTo>
                  <a:pt x="7010989" y="3621379"/>
                </a:lnTo>
                <a:lnTo>
                  <a:pt x="0" y="3621379"/>
                </a:lnTo>
                <a:lnTo>
                  <a:pt x="0" y="0"/>
                </a:lnTo>
                <a:close/>
              </a:path>
            </a:pathLst>
          </a:custGeom>
          <a:blipFill>
            <a:blip r:embed="rId2"/>
            <a:stretch>
              <a:fillRect l="0" t="0" r="0" b="0"/>
            </a:stretch>
          </a:blipFill>
        </p:spPr>
      </p:sp>
      <p:sp>
        <p:nvSpPr>
          <p:cNvPr name="Freeform 3" id="3"/>
          <p:cNvSpPr/>
          <p:nvPr/>
        </p:nvSpPr>
        <p:spPr>
          <a:xfrm flipH="false" flipV="false" rot="0">
            <a:off x="1402317" y="6203815"/>
            <a:ext cx="5256256" cy="3891101"/>
          </a:xfrm>
          <a:custGeom>
            <a:avLst/>
            <a:gdLst/>
            <a:ahLst/>
            <a:cxnLst/>
            <a:rect r="r" b="b" t="t" l="l"/>
            <a:pathLst>
              <a:path h="3891101" w="5256256">
                <a:moveTo>
                  <a:pt x="0" y="0"/>
                </a:moveTo>
                <a:lnTo>
                  <a:pt x="5256257" y="0"/>
                </a:lnTo>
                <a:lnTo>
                  <a:pt x="5256257" y="3891101"/>
                </a:lnTo>
                <a:lnTo>
                  <a:pt x="0" y="3891101"/>
                </a:lnTo>
                <a:lnTo>
                  <a:pt x="0" y="0"/>
                </a:lnTo>
                <a:close/>
              </a:path>
            </a:pathLst>
          </a:custGeom>
          <a:blipFill>
            <a:blip r:embed="rId3"/>
            <a:stretch>
              <a:fillRect l="0" t="0" r="0" b="0"/>
            </a:stretch>
          </a:blipFill>
        </p:spPr>
      </p:sp>
      <p:sp>
        <p:nvSpPr>
          <p:cNvPr name="TextBox 4" id="4"/>
          <p:cNvSpPr txBox="true"/>
          <p:nvPr/>
        </p:nvSpPr>
        <p:spPr>
          <a:xfrm rot="0">
            <a:off x="1193174" y="1444243"/>
            <a:ext cx="4792861" cy="571945"/>
          </a:xfrm>
          <a:prstGeom prst="rect">
            <a:avLst/>
          </a:prstGeom>
        </p:spPr>
        <p:txBody>
          <a:bodyPr anchor="t" rtlCol="false" tIns="0" lIns="0" bIns="0" rIns="0">
            <a:spAutoFit/>
          </a:bodyPr>
          <a:lstStyle/>
          <a:p>
            <a:pPr algn="ctr">
              <a:lnSpc>
                <a:spcPts val="4700"/>
              </a:lnSpc>
              <a:spcBef>
                <a:spcPct val="0"/>
              </a:spcBef>
            </a:pPr>
            <a:r>
              <a:rPr lang="en-US" sz="3357" spc="-77">
                <a:solidFill>
                  <a:srgbClr val="5CE1E6"/>
                </a:solidFill>
                <a:latin typeface="Black Mango"/>
                <a:ea typeface="Black Mango"/>
                <a:cs typeface="Black Mango"/>
                <a:sym typeface="Black Mango"/>
              </a:rPr>
              <a:t>2) MODEL EVALUATION: </a:t>
            </a:r>
          </a:p>
        </p:txBody>
      </p:sp>
      <p:sp>
        <p:nvSpPr>
          <p:cNvPr name="Freeform 5" id="5"/>
          <p:cNvSpPr/>
          <p:nvPr/>
        </p:nvSpPr>
        <p:spPr>
          <a:xfrm flipH="false" flipV="false" rot="0">
            <a:off x="15126398" y="6182455"/>
            <a:ext cx="3161602" cy="4104545"/>
          </a:xfrm>
          <a:custGeom>
            <a:avLst/>
            <a:gdLst/>
            <a:ahLst/>
            <a:cxnLst/>
            <a:rect r="r" b="b" t="t" l="l"/>
            <a:pathLst>
              <a:path h="4104545" w="3161602">
                <a:moveTo>
                  <a:pt x="0" y="0"/>
                </a:moveTo>
                <a:lnTo>
                  <a:pt x="3161602" y="0"/>
                </a:lnTo>
                <a:lnTo>
                  <a:pt x="3161602" y="4104545"/>
                </a:lnTo>
                <a:lnTo>
                  <a:pt x="0" y="4104545"/>
                </a:lnTo>
                <a:lnTo>
                  <a:pt x="0" y="0"/>
                </a:lnTo>
                <a:close/>
              </a:path>
            </a:pathLst>
          </a:custGeom>
          <a:blipFill>
            <a:blip r:embed="rId4"/>
            <a:stretch>
              <a:fillRect l="-388" t="0" r="-388" b="0"/>
            </a:stretch>
          </a:blipFill>
        </p:spPr>
      </p:sp>
      <p:sp>
        <p:nvSpPr>
          <p:cNvPr name="Freeform 6" id="6"/>
          <p:cNvSpPr/>
          <p:nvPr/>
        </p:nvSpPr>
        <p:spPr>
          <a:xfrm flipH="false" flipV="false" rot="0">
            <a:off x="14562644" y="8379957"/>
            <a:ext cx="4843475" cy="4371237"/>
          </a:xfrm>
          <a:custGeom>
            <a:avLst/>
            <a:gdLst/>
            <a:ahLst/>
            <a:cxnLst/>
            <a:rect r="r" b="b" t="t" l="l"/>
            <a:pathLst>
              <a:path h="4371237" w="4843475">
                <a:moveTo>
                  <a:pt x="0" y="0"/>
                </a:moveTo>
                <a:lnTo>
                  <a:pt x="4843476" y="0"/>
                </a:lnTo>
                <a:lnTo>
                  <a:pt x="4843476" y="4371237"/>
                </a:lnTo>
                <a:lnTo>
                  <a:pt x="0" y="4371237"/>
                </a:lnTo>
                <a:lnTo>
                  <a:pt x="0" y="0"/>
                </a:lnTo>
                <a:close/>
              </a:path>
            </a:pathLst>
          </a:custGeom>
          <a:blipFill>
            <a:blip r:embed="rId5"/>
            <a:stretch>
              <a:fillRect l="0" t="0" r="0" b="0"/>
            </a:stretch>
          </a:blipFill>
        </p:spPr>
      </p:sp>
      <p:sp>
        <p:nvSpPr>
          <p:cNvPr name="Freeform 7" id="7"/>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75121"/>
            <a:ext cx="6761114" cy="4935613"/>
          </a:xfrm>
          <a:custGeom>
            <a:avLst/>
            <a:gdLst/>
            <a:ahLst/>
            <a:cxnLst/>
            <a:rect r="r" b="b" t="t" l="l"/>
            <a:pathLst>
              <a:path h="4935613" w="6761114">
                <a:moveTo>
                  <a:pt x="0" y="0"/>
                </a:moveTo>
                <a:lnTo>
                  <a:pt x="6761114" y="0"/>
                </a:lnTo>
                <a:lnTo>
                  <a:pt x="6761114" y="4935614"/>
                </a:lnTo>
                <a:lnTo>
                  <a:pt x="0" y="4935614"/>
                </a:lnTo>
                <a:lnTo>
                  <a:pt x="0" y="0"/>
                </a:lnTo>
                <a:close/>
              </a:path>
            </a:pathLst>
          </a:custGeom>
          <a:blipFill>
            <a:blip r:embed="rId2"/>
            <a:stretch>
              <a:fillRect l="0" t="0" r="0" b="0"/>
            </a:stretch>
          </a:blipFill>
        </p:spPr>
      </p:sp>
      <p:sp>
        <p:nvSpPr>
          <p:cNvPr name="Freeform 3" id="3"/>
          <p:cNvSpPr/>
          <p:nvPr/>
        </p:nvSpPr>
        <p:spPr>
          <a:xfrm flipH="false" flipV="false" rot="0">
            <a:off x="10286656" y="2322775"/>
            <a:ext cx="5380064" cy="4640305"/>
          </a:xfrm>
          <a:custGeom>
            <a:avLst/>
            <a:gdLst/>
            <a:ahLst/>
            <a:cxnLst/>
            <a:rect r="r" b="b" t="t" l="l"/>
            <a:pathLst>
              <a:path h="4640305" w="5380064">
                <a:moveTo>
                  <a:pt x="0" y="0"/>
                </a:moveTo>
                <a:lnTo>
                  <a:pt x="5380064" y="0"/>
                </a:lnTo>
                <a:lnTo>
                  <a:pt x="5380064" y="4640305"/>
                </a:lnTo>
                <a:lnTo>
                  <a:pt x="0" y="4640305"/>
                </a:lnTo>
                <a:lnTo>
                  <a:pt x="0" y="0"/>
                </a:lnTo>
                <a:close/>
              </a:path>
            </a:pathLst>
          </a:custGeom>
          <a:blipFill>
            <a:blip r:embed="rId3"/>
            <a:stretch>
              <a:fillRect l="0" t="0" r="0" b="0"/>
            </a:stretch>
          </a:blipFill>
        </p:spPr>
      </p:sp>
      <p:sp>
        <p:nvSpPr>
          <p:cNvPr name="Freeform 4" id="4"/>
          <p:cNvSpPr/>
          <p:nvPr/>
        </p:nvSpPr>
        <p:spPr>
          <a:xfrm flipH="false" flipV="false" rot="0">
            <a:off x="10286656" y="5551215"/>
            <a:ext cx="5380064" cy="2232727"/>
          </a:xfrm>
          <a:custGeom>
            <a:avLst/>
            <a:gdLst/>
            <a:ahLst/>
            <a:cxnLst/>
            <a:rect r="r" b="b" t="t" l="l"/>
            <a:pathLst>
              <a:path h="2232727" w="5380064">
                <a:moveTo>
                  <a:pt x="0" y="0"/>
                </a:moveTo>
                <a:lnTo>
                  <a:pt x="5380064" y="0"/>
                </a:lnTo>
                <a:lnTo>
                  <a:pt x="5380064" y="2232727"/>
                </a:lnTo>
                <a:lnTo>
                  <a:pt x="0" y="2232727"/>
                </a:lnTo>
                <a:lnTo>
                  <a:pt x="0" y="0"/>
                </a:lnTo>
                <a:close/>
              </a:path>
            </a:pathLst>
          </a:custGeom>
          <a:blipFill>
            <a:blip r:embed="rId4"/>
            <a:stretch>
              <a:fillRect l="0" t="0" r="0" b="0"/>
            </a:stretch>
          </a:blipFill>
        </p:spPr>
      </p:sp>
      <p:sp>
        <p:nvSpPr>
          <p:cNvPr name="TextBox 5" id="5"/>
          <p:cNvSpPr txBox="true"/>
          <p:nvPr/>
        </p:nvSpPr>
        <p:spPr>
          <a:xfrm rot="0">
            <a:off x="1062990" y="1016474"/>
            <a:ext cx="9396532"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 07 - MILESTONE - 4 : MODEL DEPLOYMENT </a:t>
            </a:r>
          </a:p>
        </p:txBody>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
        <p:nvSpPr>
          <p:cNvPr name="Freeform 7" id="7"/>
          <p:cNvSpPr/>
          <p:nvPr/>
        </p:nvSpPr>
        <p:spPr>
          <a:xfrm flipH="false" flipV="false" rot="0">
            <a:off x="15738850" y="6542344"/>
            <a:ext cx="3040900" cy="3674804"/>
          </a:xfrm>
          <a:custGeom>
            <a:avLst/>
            <a:gdLst/>
            <a:ahLst/>
            <a:cxnLst/>
            <a:rect r="r" b="b" t="t" l="l"/>
            <a:pathLst>
              <a:path h="3674804" w="3040900">
                <a:moveTo>
                  <a:pt x="0" y="0"/>
                </a:moveTo>
                <a:lnTo>
                  <a:pt x="3040900" y="0"/>
                </a:lnTo>
                <a:lnTo>
                  <a:pt x="3040900" y="3674803"/>
                </a:lnTo>
                <a:lnTo>
                  <a:pt x="0" y="3674803"/>
                </a:lnTo>
                <a:lnTo>
                  <a:pt x="0" y="0"/>
                </a:lnTo>
                <a:close/>
              </a:path>
            </a:pathLst>
          </a:custGeom>
          <a:blipFill>
            <a:blip r:embed="rId6"/>
            <a:stretch>
              <a:fillRect l="0" t="0" r="0" b="0"/>
            </a:stretch>
          </a:blipFill>
        </p:spPr>
      </p:sp>
      <p:sp>
        <p:nvSpPr>
          <p:cNvPr name="Freeform 8" id="8"/>
          <p:cNvSpPr/>
          <p:nvPr/>
        </p:nvSpPr>
        <p:spPr>
          <a:xfrm flipH="false" flipV="false" rot="0">
            <a:off x="14837562" y="8379745"/>
            <a:ext cx="4843475" cy="4371237"/>
          </a:xfrm>
          <a:custGeom>
            <a:avLst/>
            <a:gdLst/>
            <a:ahLst/>
            <a:cxnLst/>
            <a:rect r="r" b="b" t="t" l="l"/>
            <a:pathLst>
              <a:path h="4371237" w="4843475">
                <a:moveTo>
                  <a:pt x="0" y="0"/>
                </a:moveTo>
                <a:lnTo>
                  <a:pt x="4843476" y="0"/>
                </a:lnTo>
                <a:lnTo>
                  <a:pt x="4843476" y="4371237"/>
                </a:lnTo>
                <a:lnTo>
                  <a:pt x="0" y="4371237"/>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5040677" y="1774836"/>
            <a:ext cx="6995184" cy="8162172"/>
          </a:xfrm>
          <a:custGeom>
            <a:avLst/>
            <a:gdLst/>
            <a:ahLst/>
            <a:cxnLst/>
            <a:rect r="r" b="b" t="t" l="l"/>
            <a:pathLst>
              <a:path h="8162172" w="6995184">
                <a:moveTo>
                  <a:pt x="0" y="0"/>
                </a:moveTo>
                <a:lnTo>
                  <a:pt x="6995184" y="0"/>
                </a:lnTo>
                <a:lnTo>
                  <a:pt x="6995184" y="8162172"/>
                </a:lnTo>
                <a:lnTo>
                  <a:pt x="0" y="8162172"/>
                </a:lnTo>
                <a:lnTo>
                  <a:pt x="0" y="0"/>
                </a:lnTo>
                <a:close/>
              </a:path>
            </a:pathLst>
          </a:custGeom>
          <a:blipFill>
            <a:blip r:embed="rId2"/>
            <a:stretch>
              <a:fillRect l="0" t="0" r="-4365" b="0"/>
            </a:stretch>
          </a:blipFill>
        </p:spPr>
      </p:sp>
      <p:sp>
        <p:nvSpPr>
          <p:cNvPr name="TextBox 3" id="3"/>
          <p:cNvSpPr txBox="true"/>
          <p:nvPr/>
        </p:nvSpPr>
        <p:spPr>
          <a:xfrm rot="0">
            <a:off x="1032510" y="962025"/>
            <a:ext cx="3698081"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08 - HOME PAGE</a:t>
            </a:r>
          </a:p>
        </p:txBody>
      </p:sp>
      <p:sp>
        <p:nvSpPr>
          <p:cNvPr name="Freeform 4" id="4"/>
          <p:cNvSpPr/>
          <p:nvPr/>
        </p:nvSpPr>
        <p:spPr>
          <a:xfrm flipH="false" flipV="false" rot="0">
            <a:off x="13513323" y="4088284"/>
            <a:ext cx="4774677" cy="6198716"/>
          </a:xfrm>
          <a:custGeom>
            <a:avLst/>
            <a:gdLst/>
            <a:ahLst/>
            <a:cxnLst/>
            <a:rect r="r" b="b" t="t" l="l"/>
            <a:pathLst>
              <a:path h="6198716" w="4774677">
                <a:moveTo>
                  <a:pt x="0" y="0"/>
                </a:moveTo>
                <a:lnTo>
                  <a:pt x="4774677" y="0"/>
                </a:lnTo>
                <a:lnTo>
                  <a:pt x="4774677" y="6198716"/>
                </a:lnTo>
                <a:lnTo>
                  <a:pt x="0" y="6198716"/>
                </a:lnTo>
                <a:lnTo>
                  <a:pt x="0" y="0"/>
                </a:lnTo>
                <a:close/>
              </a:path>
            </a:pathLst>
          </a:custGeom>
          <a:blipFill>
            <a:blip r:embed="rId3"/>
            <a:stretch>
              <a:fillRect l="-388" t="0" r="-388" b="0"/>
            </a:stretch>
          </a:blipFill>
        </p:spPr>
      </p:sp>
      <p:sp>
        <p:nvSpPr>
          <p:cNvPr name="Freeform 5" id="5"/>
          <p:cNvSpPr/>
          <p:nvPr/>
        </p:nvSpPr>
        <p:spPr>
          <a:xfrm flipH="false" flipV="false" rot="0">
            <a:off x="12535952" y="7187642"/>
            <a:ext cx="7064808" cy="6375989"/>
          </a:xfrm>
          <a:custGeom>
            <a:avLst/>
            <a:gdLst/>
            <a:ahLst/>
            <a:cxnLst/>
            <a:rect r="r" b="b" t="t" l="l"/>
            <a:pathLst>
              <a:path h="6375989" w="7064808">
                <a:moveTo>
                  <a:pt x="0" y="0"/>
                </a:moveTo>
                <a:lnTo>
                  <a:pt x="7064807" y="0"/>
                </a:lnTo>
                <a:lnTo>
                  <a:pt x="7064807" y="6375989"/>
                </a:lnTo>
                <a:lnTo>
                  <a:pt x="0" y="6375989"/>
                </a:lnTo>
                <a:lnTo>
                  <a:pt x="0" y="0"/>
                </a:lnTo>
                <a:close/>
              </a:path>
            </a:pathLst>
          </a:custGeom>
          <a:blipFill>
            <a:blip r:embed="rId4"/>
            <a:stretch>
              <a:fillRect l="0" t="0" r="0"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3823200" y="6838044"/>
            <a:ext cx="4659030" cy="3115726"/>
          </a:xfrm>
          <a:custGeom>
            <a:avLst/>
            <a:gdLst/>
            <a:ahLst/>
            <a:cxnLst/>
            <a:rect r="r" b="b" t="t" l="l"/>
            <a:pathLst>
              <a:path h="3115726" w="4659030">
                <a:moveTo>
                  <a:pt x="0" y="0"/>
                </a:moveTo>
                <a:lnTo>
                  <a:pt x="4659030" y="0"/>
                </a:lnTo>
                <a:lnTo>
                  <a:pt x="4659030" y="3115727"/>
                </a:lnTo>
                <a:lnTo>
                  <a:pt x="0" y="3115727"/>
                </a:lnTo>
                <a:lnTo>
                  <a:pt x="0" y="0"/>
                </a:lnTo>
                <a:close/>
              </a:path>
            </a:pathLst>
          </a:custGeom>
          <a:blipFill>
            <a:blip r:embed="rId2"/>
            <a:stretch>
              <a:fillRect l="0" t="0" r="0" b="0"/>
            </a:stretch>
          </a:blipFill>
        </p:spPr>
      </p:sp>
      <p:sp>
        <p:nvSpPr>
          <p:cNvPr name="Freeform 3" id="3"/>
          <p:cNvSpPr/>
          <p:nvPr/>
        </p:nvSpPr>
        <p:spPr>
          <a:xfrm flipH="false" flipV="false" rot="0">
            <a:off x="15393975" y="7909979"/>
            <a:ext cx="4529178" cy="4087583"/>
          </a:xfrm>
          <a:custGeom>
            <a:avLst/>
            <a:gdLst/>
            <a:ahLst/>
            <a:cxnLst/>
            <a:rect r="r" b="b" t="t" l="l"/>
            <a:pathLst>
              <a:path h="4087583" w="4529178">
                <a:moveTo>
                  <a:pt x="0" y="0"/>
                </a:moveTo>
                <a:lnTo>
                  <a:pt x="4529178" y="0"/>
                </a:lnTo>
                <a:lnTo>
                  <a:pt x="4529178" y="4087583"/>
                </a:lnTo>
                <a:lnTo>
                  <a:pt x="0" y="4087583"/>
                </a:lnTo>
                <a:lnTo>
                  <a:pt x="0" y="0"/>
                </a:lnTo>
                <a:close/>
              </a:path>
            </a:pathLst>
          </a:custGeom>
          <a:blipFill>
            <a:blip r:embed="rId3"/>
            <a:stretch>
              <a:fillRect l="0" t="0" r="0" b="0"/>
            </a:stretch>
          </a:blipFill>
        </p:spPr>
      </p:sp>
      <p:sp>
        <p:nvSpPr>
          <p:cNvPr name="Freeform 4" id="4"/>
          <p:cNvSpPr/>
          <p:nvPr/>
        </p:nvSpPr>
        <p:spPr>
          <a:xfrm flipH="false" flipV="false" rot="0">
            <a:off x="1028700" y="1908572"/>
            <a:ext cx="12956541" cy="7084666"/>
          </a:xfrm>
          <a:custGeom>
            <a:avLst/>
            <a:gdLst/>
            <a:ahLst/>
            <a:cxnLst/>
            <a:rect r="r" b="b" t="t" l="l"/>
            <a:pathLst>
              <a:path h="7084666" w="12956541">
                <a:moveTo>
                  <a:pt x="0" y="0"/>
                </a:moveTo>
                <a:lnTo>
                  <a:pt x="12956541" y="0"/>
                </a:lnTo>
                <a:lnTo>
                  <a:pt x="12956541" y="7084666"/>
                </a:lnTo>
                <a:lnTo>
                  <a:pt x="0" y="7084666"/>
                </a:lnTo>
                <a:lnTo>
                  <a:pt x="0" y="0"/>
                </a:lnTo>
                <a:close/>
              </a:path>
            </a:pathLst>
          </a:custGeom>
          <a:blipFill>
            <a:blip r:embed="rId4"/>
            <a:stretch>
              <a:fillRect l="-512" t="0" r="-512" b="0"/>
            </a:stretch>
          </a:blipFill>
        </p:spPr>
      </p:sp>
      <p:sp>
        <p:nvSpPr>
          <p:cNvPr name="TextBox 5" id="5"/>
          <p:cNvSpPr txBox="true"/>
          <p:nvPr/>
        </p:nvSpPr>
        <p:spPr>
          <a:xfrm rot="0">
            <a:off x="1107162" y="962025"/>
            <a:ext cx="3893106"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09 - ABOUT PAGE</a:t>
            </a:r>
          </a:p>
        </p:txBody>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4550138" y="4959377"/>
            <a:ext cx="3407131" cy="4117379"/>
          </a:xfrm>
          <a:custGeom>
            <a:avLst/>
            <a:gdLst/>
            <a:ahLst/>
            <a:cxnLst/>
            <a:rect r="r" b="b" t="t" l="l"/>
            <a:pathLst>
              <a:path h="4117379" w="3407131">
                <a:moveTo>
                  <a:pt x="0" y="0"/>
                </a:moveTo>
                <a:lnTo>
                  <a:pt x="3407131" y="0"/>
                </a:lnTo>
                <a:lnTo>
                  <a:pt x="3407131" y="4117379"/>
                </a:lnTo>
                <a:lnTo>
                  <a:pt x="0" y="4117379"/>
                </a:lnTo>
                <a:lnTo>
                  <a:pt x="0" y="0"/>
                </a:lnTo>
                <a:close/>
              </a:path>
            </a:pathLst>
          </a:custGeom>
          <a:blipFill>
            <a:blip r:embed="rId2"/>
            <a:stretch>
              <a:fillRect l="0" t="0" r="0" b="0"/>
            </a:stretch>
          </a:blipFill>
        </p:spPr>
      </p:sp>
      <p:sp>
        <p:nvSpPr>
          <p:cNvPr name="Freeform 3" id="3"/>
          <p:cNvSpPr/>
          <p:nvPr/>
        </p:nvSpPr>
        <p:spPr>
          <a:xfrm flipH="false" flipV="false" rot="0">
            <a:off x="14151161" y="7072682"/>
            <a:ext cx="4843475" cy="4371237"/>
          </a:xfrm>
          <a:custGeom>
            <a:avLst/>
            <a:gdLst/>
            <a:ahLst/>
            <a:cxnLst/>
            <a:rect r="r" b="b" t="t" l="l"/>
            <a:pathLst>
              <a:path h="4371237" w="4843475">
                <a:moveTo>
                  <a:pt x="0" y="0"/>
                </a:moveTo>
                <a:lnTo>
                  <a:pt x="4843476" y="0"/>
                </a:lnTo>
                <a:lnTo>
                  <a:pt x="4843476" y="4371236"/>
                </a:lnTo>
                <a:lnTo>
                  <a:pt x="0" y="4371236"/>
                </a:lnTo>
                <a:lnTo>
                  <a:pt x="0" y="0"/>
                </a:lnTo>
                <a:close/>
              </a:path>
            </a:pathLst>
          </a:custGeom>
          <a:blipFill>
            <a:blip r:embed="rId3"/>
            <a:stretch>
              <a:fillRect l="0" t="0" r="0" b="0"/>
            </a:stretch>
          </a:blipFill>
        </p:spPr>
      </p:sp>
      <p:sp>
        <p:nvSpPr>
          <p:cNvPr name="Freeform 4" id="4"/>
          <p:cNvSpPr/>
          <p:nvPr/>
        </p:nvSpPr>
        <p:spPr>
          <a:xfrm flipH="false" flipV="false" rot="0">
            <a:off x="4347848" y="2008365"/>
            <a:ext cx="8006331" cy="7819170"/>
          </a:xfrm>
          <a:custGeom>
            <a:avLst/>
            <a:gdLst/>
            <a:ahLst/>
            <a:cxnLst/>
            <a:rect r="r" b="b" t="t" l="l"/>
            <a:pathLst>
              <a:path h="7819170" w="8006331">
                <a:moveTo>
                  <a:pt x="0" y="0"/>
                </a:moveTo>
                <a:lnTo>
                  <a:pt x="8006330" y="0"/>
                </a:lnTo>
                <a:lnTo>
                  <a:pt x="8006330" y="7819169"/>
                </a:lnTo>
                <a:lnTo>
                  <a:pt x="0" y="7819169"/>
                </a:lnTo>
                <a:lnTo>
                  <a:pt x="0" y="0"/>
                </a:lnTo>
                <a:close/>
              </a:path>
            </a:pathLst>
          </a:custGeom>
          <a:blipFill>
            <a:blip r:embed="rId4"/>
            <a:stretch>
              <a:fillRect l="0" t="0" r="0" b="0"/>
            </a:stretch>
          </a:blipFill>
        </p:spPr>
      </p:sp>
      <p:sp>
        <p:nvSpPr>
          <p:cNvPr name="TextBox 5" id="5"/>
          <p:cNvSpPr txBox="true"/>
          <p:nvPr/>
        </p:nvSpPr>
        <p:spPr>
          <a:xfrm rot="0">
            <a:off x="1028700" y="962025"/>
            <a:ext cx="4318517" cy="621152"/>
          </a:xfrm>
          <a:prstGeom prst="rect">
            <a:avLst/>
          </a:prstGeom>
        </p:spPr>
        <p:txBody>
          <a:bodyPr anchor="t" rtlCol="false" tIns="0" lIns="0" bIns="0" rIns="0">
            <a:spAutoFit/>
          </a:bodyPr>
          <a:lstStyle/>
          <a:p>
            <a:pPr algn="l">
              <a:lnSpc>
                <a:spcPts val="5138"/>
              </a:lnSpc>
            </a:pPr>
            <a:r>
              <a:rPr lang="en-US" sz="3670" spc="-84">
                <a:solidFill>
                  <a:srgbClr val="FF914D"/>
                </a:solidFill>
                <a:latin typeface="Black Mango"/>
                <a:ea typeface="Black Mango"/>
                <a:cs typeface="Black Mango"/>
                <a:sym typeface="Black Mango"/>
              </a:rPr>
              <a:t>10 - SIGNUP PAGE</a:t>
            </a:r>
          </a:p>
        </p:txBody>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5206508" y="2224117"/>
            <a:ext cx="8108356" cy="6667644"/>
          </a:xfrm>
          <a:custGeom>
            <a:avLst/>
            <a:gdLst/>
            <a:ahLst/>
            <a:cxnLst/>
            <a:rect r="r" b="b" t="t" l="l"/>
            <a:pathLst>
              <a:path h="6667644" w="8108356">
                <a:moveTo>
                  <a:pt x="0" y="0"/>
                </a:moveTo>
                <a:lnTo>
                  <a:pt x="8108356" y="0"/>
                </a:lnTo>
                <a:lnTo>
                  <a:pt x="8108356" y="6667643"/>
                </a:lnTo>
                <a:lnTo>
                  <a:pt x="0" y="6667643"/>
                </a:lnTo>
                <a:lnTo>
                  <a:pt x="0" y="0"/>
                </a:lnTo>
                <a:close/>
              </a:path>
            </a:pathLst>
          </a:custGeom>
          <a:blipFill>
            <a:blip r:embed="rId2"/>
            <a:stretch>
              <a:fillRect l="-833" t="-2364" r="-833" b="0"/>
            </a:stretch>
          </a:blipFill>
        </p:spPr>
      </p:sp>
      <p:sp>
        <p:nvSpPr>
          <p:cNvPr name="TextBox 3" id="3"/>
          <p:cNvSpPr txBox="true"/>
          <p:nvPr/>
        </p:nvSpPr>
        <p:spPr>
          <a:xfrm rot="0">
            <a:off x="1272183" y="962025"/>
            <a:ext cx="3379470"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 11 </a:t>
            </a:r>
            <a:r>
              <a:rPr lang="en-US" sz="3670" spc="-84">
                <a:solidFill>
                  <a:srgbClr val="FF914D"/>
                </a:solidFill>
                <a:latin typeface="Black Mango"/>
                <a:ea typeface="Black Mango"/>
                <a:cs typeface="Black Mango"/>
                <a:sym typeface="Black Mango"/>
              </a:rPr>
              <a:t>- LOGIN PAGE</a:t>
            </a:r>
          </a:p>
        </p:txBody>
      </p:sp>
      <p:sp>
        <p:nvSpPr>
          <p:cNvPr name="Freeform 4" id="4"/>
          <p:cNvSpPr/>
          <p:nvPr/>
        </p:nvSpPr>
        <p:spPr>
          <a:xfrm flipH="false" flipV="false" rot="0">
            <a:off x="13605521" y="5518150"/>
            <a:ext cx="4255697" cy="4657398"/>
          </a:xfrm>
          <a:custGeom>
            <a:avLst/>
            <a:gdLst/>
            <a:ahLst/>
            <a:cxnLst/>
            <a:rect r="r" b="b" t="t" l="l"/>
            <a:pathLst>
              <a:path h="4657398" w="4255697">
                <a:moveTo>
                  <a:pt x="0" y="0"/>
                </a:moveTo>
                <a:lnTo>
                  <a:pt x="4255697" y="0"/>
                </a:lnTo>
                <a:lnTo>
                  <a:pt x="4255697" y="4657398"/>
                </a:lnTo>
                <a:lnTo>
                  <a:pt x="0" y="4657398"/>
                </a:lnTo>
                <a:lnTo>
                  <a:pt x="0" y="0"/>
                </a:lnTo>
                <a:close/>
              </a:path>
            </a:pathLst>
          </a:custGeom>
          <a:blipFill>
            <a:blip r:embed="rId3"/>
            <a:stretch>
              <a:fillRect l="0" t="0" r="0" b="0"/>
            </a:stretch>
          </a:blipFill>
        </p:spPr>
      </p:sp>
      <p:sp>
        <p:nvSpPr>
          <p:cNvPr name="Freeform 5" id="5"/>
          <p:cNvSpPr/>
          <p:nvPr/>
        </p:nvSpPr>
        <p:spPr>
          <a:xfrm flipH="false" flipV="false" rot="0">
            <a:off x="14741961" y="5518150"/>
            <a:ext cx="6635800" cy="5988810"/>
          </a:xfrm>
          <a:custGeom>
            <a:avLst/>
            <a:gdLst/>
            <a:ahLst/>
            <a:cxnLst/>
            <a:rect r="r" b="b" t="t" l="l"/>
            <a:pathLst>
              <a:path h="5988810" w="6635800">
                <a:moveTo>
                  <a:pt x="0" y="0"/>
                </a:moveTo>
                <a:lnTo>
                  <a:pt x="6635801" y="0"/>
                </a:lnTo>
                <a:lnTo>
                  <a:pt x="6635801" y="5988810"/>
                </a:lnTo>
                <a:lnTo>
                  <a:pt x="0" y="5988810"/>
                </a:lnTo>
                <a:lnTo>
                  <a:pt x="0" y="0"/>
                </a:lnTo>
                <a:close/>
              </a:path>
            </a:pathLst>
          </a:custGeom>
          <a:blipFill>
            <a:blip r:embed="rId4">
              <a:alphaModFix amt="75000"/>
            </a:blip>
            <a:stretch>
              <a:fillRect l="0" t="0" r="0"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2202498" y="6642897"/>
            <a:ext cx="7138202" cy="6442227"/>
          </a:xfrm>
          <a:custGeom>
            <a:avLst/>
            <a:gdLst/>
            <a:ahLst/>
            <a:cxnLst/>
            <a:rect r="r" b="b" t="t" l="l"/>
            <a:pathLst>
              <a:path h="6442227" w="7138202">
                <a:moveTo>
                  <a:pt x="0" y="0"/>
                </a:moveTo>
                <a:lnTo>
                  <a:pt x="7138201" y="0"/>
                </a:lnTo>
                <a:lnTo>
                  <a:pt x="7138201" y="6442227"/>
                </a:lnTo>
                <a:lnTo>
                  <a:pt x="0" y="6442227"/>
                </a:lnTo>
                <a:lnTo>
                  <a:pt x="0" y="0"/>
                </a:lnTo>
                <a:close/>
              </a:path>
            </a:pathLst>
          </a:custGeom>
          <a:blipFill>
            <a:blip r:embed="rId2"/>
            <a:stretch>
              <a:fillRect l="0" t="0" r="0" b="0"/>
            </a:stretch>
          </a:blipFill>
        </p:spPr>
      </p:sp>
      <p:sp>
        <p:nvSpPr>
          <p:cNvPr name="Freeform 3" id="3"/>
          <p:cNvSpPr/>
          <p:nvPr/>
        </p:nvSpPr>
        <p:spPr>
          <a:xfrm flipH="false" flipV="false" rot="0">
            <a:off x="13898639" y="5473562"/>
            <a:ext cx="3360661" cy="4879363"/>
          </a:xfrm>
          <a:custGeom>
            <a:avLst/>
            <a:gdLst/>
            <a:ahLst/>
            <a:cxnLst/>
            <a:rect r="r" b="b" t="t" l="l"/>
            <a:pathLst>
              <a:path h="4879363" w="3360661">
                <a:moveTo>
                  <a:pt x="0" y="0"/>
                </a:moveTo>
                <a:lnTo>
                  <a:pt x="3360661" y="0"/>
                </a:lnTo>
                <a:lnTo>
                  <a:pt x="3360661" y="4879363"/>
                </a:lnTo>
                <a:lnTo>
                  <a:pt x="0" y="4879363"/>
                </a:lnTo>
                <a:lnTo>
                  <a:pt x="0" y="0"/>
                </a:lnTo>
                <a:close/>
              </a:path>
            </a:pathLst>
          </a:custGeom>
          <a:blipFill>
            <a:blip r:embed="rId3"/>
            <a:stretch>
              <a:fillRect l="0" t="0" r="0" b="0"/>
            </a:stretch>
          </a:blipFill>
        </p:spPr>
      </p:sp>
      <p:sp>
        <p:nvSpPr>
          <p:cNvPr name="TextBox 4" id="4"/>
          <p:cNvSpPr txBox="true"/>
          <p:nvPr/>
        </p:nvSpPr>
        <p:spPr>
          <a:xfrm rot="0">
            <a:off x="1688744" y="1682942"/>
            <a:ext cx="12675358" cy="7876515"/>
          </a:xfrm>
          <a:prstGeom prst="rect">
            <a:avLst/>
          </a:prstGeom>
        </p:spPr>
        <p:txBody>
          <a:bodyPr anchor="t" rtlCol="false" tIns="0" lIns="0" bIns="0" rIns="0">
            <a:spAutoFit/>
          </a:bodyPr>
          <a:lstStyle/>
          <a:p>
            <a:pPr algn="l">
              <a:lnSpc>
                <a:spcPts val="4195"/>
              </a:lnSpc>
            </a:pPr>
            <a:r>
              <a:rPr lang="en-US" sz="2996" spc="-128">
                <a:solidFill>
                  <a:srgbClr val="FFFFFF"/>
                </a:solidFill>
                <a:latin typeface="Open Sauce"/>
                <a:ea typeface="Open Sauce"/>
                <a:cs typeface="Open Sauce"/>
                <a:sym typeface="Open Sauce"/>
              </a:rPr>
              <a:t>01 - INTRODUCTION</a:t>
            </a:r>
          </a:p>
          <a:p>
            <a:pPr algn="l">
              <a:lnSpc>
                <a:spcPts val="4195"/>
              </a:lnSpc>
            </a:pPr>
            <a:r>
              <a:rPr lang="en-US" sz="2996" spc="-128">
                <a:solidFill>
                  <a:srgbClr val="FFFFFF"/>
                </a:solidFill>
                <a:latin typeface="Open Sauce"/>
                <a:ea typeface="Open Sauce"/>
                <a:cs typeface="Open Sauce"/>
                <a:sym typeface="Open Sauce"/>
              </a:rPr>
              <a:t>02 - PROBLEM STATEMENT</a:t>
            </a:r>
          </a:p>
          <a:p>
            <a:pPr algn="l">
              <a:lnSpc>
                <a:spcPts val="4195"/>
              </a:lnSpc>
            </a:pPr>
            <a:r>
              <a:rPr lang="en-US" sz="2996" spc="-128">
                <a:solidFill>
                  <a:srgbClr val="FFFFFF"/>
                </a:solidFill>
                <a:latin typeface="Open Sauce"/>
                <a:ea typeface="Open Sauce"/>
                <a:cs typeface="Open Sauce"/>
                <a:sym typeface="Open Sauce"/>
              </a:rPr>
              <a:t>03 - ABOUT PARAMETERS</a:t>
            </a:r>
          </a:p>
          <a:p>
            <a:pPr algn="l">
              <a:lnSpc>
                <a:spcPts val="4195"/>
              </a:lnSpc>
            </a:pPr>
            <a:r>
              <a:rPr lang="en-US" sz="2996" spc="-128">
                <a:solidFill>
                  <a:srgbClr val="FFFFFF"/>
                </a:solidFill>
                <a:latin typeface="Open Sauce"/>
                <a:ea typeface="Open Sauce"/>
                <a:cs typeface="Open Sauce"/>
                <a:sym typeface="Open Sauce"/>
              </a:rPr>
              <a:t>04 - MILESTONE - 1 : DATA PREPROCESSING AND VISUALIZATION</a:t>
            </a:r>
          </a:p>
          <a:p>
            <a:pPr algn="l">
              <a:lnSpc>
                <a:spcPts val="4195"/>
              </a:lnSpc>
            </a:pPr>
            <a:r>
              <a:rPr lang="en-US" sz="2996" spc="-128">
                <a:solidFill>
                  <a:srgbClr val="FFFFFF"/>
                </a:solidFill>
                <a:latin typeface="Open Sauce"/>
                <a:ea typeface="Open Sauce"/>
                <a:cs typeface="Open Sauce"/>
                <a:sym typeface="Open Sauce"/>
              </a:rPr>
              <a:t>05 - MILESTONE - 2 : MODEL ARCHITECTURE</a:t>
            </a:r>
          </a:p>
          <a:p>
            <a:pPr algn="l">
              <a:lnSpc>
                <a:spcPts val="4195"/>
              </a:lnSpc>
            </a:pPr>
            <a:r>
              <a:rPr lang="en-US" sz="2996" spc="-128">
                <a:solidFill>
                  <a:srgbClr val="FFFFFF"/>
                </a:solidFill>
                <a:latin typeface="Open Sauce"/>
                <a:ea typeface="Open Sauce"/>
                <a:cs typeface="Open Sauce"/>
                <a:sym typeface="Open Sauce"/>
              </a:rPr>
              <a:t>06 - MILESTONE - 3 : MODEL BUILDING AND EVALUATION</a:t>
            </a:r>
          </a:p>
          <a:p>
            <a:pPr algn="l">
              <a:lnSpc>
                <a:spcPts val="4195"/>
              </a:lnSpc>
            </a:pPr>
            <a:r>
              <a:rPr lang="en-US" sz="2996" spc="-128">
                <a:solidFill>
                  <a:srgbClr val="FFFFFF"/>
                </a:solidFill>
                <a:latin typeface="Open Sauce"/>
                <a:ea typeface="Open Sauce"/>
                <a:cs typeface="Open Sauce"/>
                <a:sym typeface="Open Sauce"/>
              </a:rPr>
              <a:t>07 - MILESTONE - 4 : MODEL DEPLOYMENT</a:t>
            </a:r>
          </a:p>
          <a:p>
            <a:pPr algn="l">
              <a:lnSpc>
                <a:spcPts val="4195"/>
              </a:lnSpc>
            </a:pPr>
            <a:r>
              <a:rPr lang="en-US" sz="2996" spc="-128">
                <a:solidFill>
                  <a:srgbClr val="FFFFFF"/>
                </a:solidFill>
                <a:latin typeface="Open Sauce"/>
                <a:ea typeface="Open Sauce"/>
                <a:cs typeface="Open Sauce"/>
                <a:sym typeface="Open Sauce"/>
              </a:rPr>
              <a:t>08 - HOME PAGE</a:t>
            </a:r>
          </a:p>
          <a:p>
            <a:pPr algn="l">
              <a:lnSpc>
                <a:spcPts val="4195"/>
              </a:lnSpc>
            </a:pPr>
            <a:r>
              <a:rPr lang="en-US" sz="2996" spc="-128">
                <a:solidFill>
                  <a:srgbClr val="FFFFFF"/>
                </a:solidFill>
                <a:latin typeface="Open Sauce"/>
                <a:ea typeface="Open Sauce"/>
                <a:cs typeface="Open Sauce"/>
                <a:sym typeface="Open Sauce"/>
              </a:rPr>
              <a:t>09 - ABOUT PAGE</a:t>
            </a:r>
          </a:p>
          <a:p>
            <a:pPr algn="l">
              <a:lnSpc>
                <a:spcPts val="4195"/>
              </a:lnSpc>
            </a:pPr>
            <a:r>
              <a:rPr lang="en-US" sz="2996" spc="-128">
                <a:solidFill>
                  <a:srgbClr val="FFFFFF"/>
                </a:solidFill>
                <a:latin typeface="Open Sauce"/>
                <a:ea typeface="Open Sauce"/>
                <a:cs typeface="Open Sauce"/>
                <a:sym typeface="Open Sauce"/>
              </a:rPr>
              <a:t>10 - SIGNUP PAGE</a:t>
            </a:r>
          </a:p>
          <a:p>
            <a:pPr algn="l">
              <a:lnSpc>
                <a:spcPts val="4195"/>
              </a:lnSpc>
            </a:pPr>
            <a:r>
              <a:rPr lang="en-US" sz="2996" spc="-128">
                <a:solidFill>
                  <a:srgbClr val="FFFFFF"/>
                </a:solidFill>
                <a:latin typeface="Open Sauce"/>
                <a:ea typeface="Open Sauce"/>
                <a:cs typeface="Open Sauce"/>
                <a:sym typeface="Open Sauce"/>
              </a:rPr>
              <a:t>11 - LOGIN PAGE</a:t>
            </a:r>
          </a:p>
          <a:p>
            <a:pPr algn="l">
              <a:lnSpc>
                <a:spcPts val="4195"/>
              </a:lnSpc>
            </a:pPr>
            <a:r>
              <a:rPr lang="en-US" sz="2996" spc="-128">
                <a:solidFill>
                  <a:srgbClr val="FFFFFF"/>
                </a:solidFill>
                <a:latin typeface="Open Sauce"/>
                <a:ea typeface="Open Sauce"/>
                <a:cs typeface="Open Sauce"/>
                <a:sym typeface="Open Sauce"/>
              </a:rPr>
              <a:t>12 - DATA ENTRY PAGE</a:t>
            </a:r>
          </a:p>
          <a:p>
            <a:pPr algn="l">
              <a:lnSpc>
                <a:spcPts val="4195"/>
              </a:lnSpc>
            </a:pPr>
            <a:r>
              <a:rPr lang="en-US" sz="2996" spc="-128">
                <a:solidFill>
                  <a:srgbClr val="FFFFFF"/>
                </a:solidFill>
                <a:latin typeface="Open Sauce"/>
                <a:ea typeface="Open Sauce"/>
                <a:cs typeface="Open Sauce"/>
                <a:sym typeface="Open Sauce"/>
              </a:rPr>
              <a:t>13 - RESULT PAGE</a:t>
            </a:r>
          </a:p>
          <a:p>
            <a:pPr algn="l">
              <a:lnSpc>
                <a:spcPts val="4195"/>
              </a:lnSpc>
            </a:pPr>
            <a:r>
              <a:rPr lang="en-US" sz="2996" spc="-128">
                <a:solidFill>
                  <a:srgbClr val="FFFFFF"/>
                </a:solidFill>
                <a:latin typeface="Open Sauce"/>
                <a:ea typeface="Open Sauce"/>
                <a:cs typeface="Open Sauce"/>
                <a:sym typeface="Open Sauce"/>
              </a:rPr>
              <a:t>14 - DATABASE INTEGRATION</a:t>
            </a:r>
          </a:p>
          <a:p>
            <a:pPr algn="l">
              <a:lnSpc>
                <a:spcPts val="4195"/>
              </a:lnSpc>
            </a:pPr>
            <a:r>
              <a:rPr lang="en-US" sz="2996" spc="-128">
                <a:solidFill>
                  <a:srgbClr val="FFFFFF"/>
                </a:solidFill>
                <a:latin typeface="Open Sauce"/>
                <a:ea typeface="Open Sauce"/>
                <a:cs typeface="Open Sauce"/>
                <a:sym typeface="Open Sauce"/>
              </a:rPr>
              <a:t>15 - </a:t>
            </a:r>
            <a:r>
              <a:rPr lang="en-US" sz="2996" spc="-128">
                <a:solidFill>
                  <a:srgbClr val="FFFFFF"/>
                </a:solidFill>
                <a:latin typeface="Open Sauce"/>
                <a:ea typeface="Open Sauce"/>
                <a:cs typeface="Open Sauce"/>
                <a:sym typeface="Open Sauce"/>
              </a:rPr>
              <a:t>CONCLUSION  </a:t>
            </a:r>
          </a:p>
        </p:txBody>
      </p:sp>
      <p:sp>
        <p:nvSpPr>
          <p:cNvPr name="TextBox 5" id="5"/>
          <p:cNvSpPr txBox="true"/>
          <p:nvPr/>
        </p:nvSpPr>
        <p:spPr>
          <a:xfrm rot="0">
            <a:off x="762446" y="493392"/>
            <a:ext cx="5162658" cy="2369575"/>
          </a:xfrm>
          <a:prstGeom prst="rect">
            <a:avLst/>
          </a:prstGeom>
        </p:spPr>
        <p:txBody>
          <a:bodyPr anchor="t" rtlCol="false" tIns="0" lIns="0" bIns="0" rIns="0">
            <a:spAutoFit/>
          </a:bodyPr>
          <a:lstStyle/>
          <a:p>
            <a:pPr algn="l">
              <a:lnSpc>
                <a:spcPts val="9568"/>
              </a:lnSpc>
            </a:pPr>
            <a:r>
              <a:rPr lang="en-US" sz="6834" spc="-157">
                <a:solidFill>
                  <a:srgbClr val="C1FF72"/>
                </a:solidFill>
                <a:latin typeface="Black Mango"/>
                <a:ea typeface="Black Mango"/>
                <a:cs typeface="Black Mango"/>
                <a:sym typeface="Black Mango"/>
              </a:rPr>
              <a:t>CONTENTS</a:t>
            </a:r>
          </a:p>
          <a:p>
            <a:pPr algn="l">
              <a:lnSpc>
                <a:spcPts val="9568"/>
              </a:lnSpc>
            </a:pPr>
          </a:p>
        </p:txBody>
      </p:sp>
      <p:sp>
        <p:nvSpPr>
          <p:cNvPr name="Freeform 6" id="6"/>
          <p:cNvSpPr/>
          <p:nvPr/>
        </p:nvSpPr>
        <p:spPr>
          <a:xfrm flipH="false" flipV="false" rot="0">
            <a:off x="-4132870" y="7555870"/>
            <a:ext cx="6308522" cy="5693441"/>
          </a:xfrm>
          <a:custGeom>
            <a:avLst/>
            <a:gdLst/>
            <a:ahLst/>
            <a:cxnLst/>
            <a:rect r="r" b="b" t="t" l="l"/>
            <a:pathLst>
              <a:path h="5693441" w="6308522">
                <a:moveTo>
                  <a:pt x="0" y="0"/>
                </a:moveTo>
                <a:lnTo>
                  <a:pt x="6308521" y="0"/>
                </a:lnTo>
                <a:lnTo>
                  <a:pt x="6308521" y="5693441"/>
                </a:lnTo>
                <a:lnTo>
                  <a:pt x="0" y="5693441"/>
                </a:lnTo>
                <a:lnTo>
                  <a:pt x="0" y="0"/>
                </a:lnTo>
                <a:close/>
              </a:path>
            </a:pathLst>
          </a:custGeom>
          <a:blipFill>
            <a:blip r:embed="rId4"/>
            <a:stretch>
              <a:fillRect l="0" t="0" r="0" b="0"/>
            </a:stretch>
          </a:blipFill>
        </p:spPr>
      </p:sp>
      <p:sp>
        <p:nvSpPr>
          <p:cNvPr name="Freeform 7" id="7"/>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2707830" y="2016645"/>
            <a:ext cx="9499000" cy="7694226"/>
          </a:xfrm>
          <a:custGeom>
            <a:avLst/>
            <a:gdLst/>
            <a:ahLst/>
            <a:cxnLst/>
            <a:rect r="r" b="b" t="t" l="l"/>
            <a:pathLst>
              <a:path h="7694226" w="9499000">
                <a:moveTo>
                  <a:pt x="0" y="0"/>
                </a:moveTo>
                <a:lnTo>
                  <a:pt x="9498999" y="0"/>
                </a:lnTo>
                <a:lnTo>
                  <a:pt x="9498999" y="7694226"/>
                </a:lnTo>
                <a:lnTo>
                  <a:pt x="0" y="7694226"/>
                </a:lnTo>
                <a:lnTo>
                  <a:pt x="0" y="0"/>
                </a:lnTo>
                <a:close/>
              </a:path>
            </a:pathLst>
          </a:custGeom>
          <a:blipFill>
            <a:blip r:embed="rId2"/>
            <a:stretch>
              <a:fillRect l="0" t="-694" r="0" b="-694"/>
            </a:stretch>
          </a:blipFill>
        </p:spPr>
      </p:sp>
      <p:sp>
        <p:nvSpPr>
          <p:cNvPr name="TextBox 3" id="3"/>
          <p:cNvSpPr txBox="true"/>
          <p:nvPr/>
        </p:nvSpPr>
        <p:spPr>
          <a:xfrm rot="0">
            <a:off x="1028700" y="962025"/>
            <a:ext cx="7659904" cy="621152"/>
          </a:xfrm>
          <a:prstGeom prst="rect">
            <a:avLst/>
          </a:prstGeom>
        </p:spPr>
        <p:txBody>
          <a:bodyPr anchor="t" rtlCol="false" tIns="0" lIns="0" bIns="0" rIns="0">
            <a:spAutoFit/>
          </a:bodyPr>
          <a:lstStyle/>
          <a:p>
            <a:pPr algn="l">
              <a:lnSpc>
                <a:spcPts val="5138"/>
              </a:lnSpc>
            </a:pPr>
            <a:r>
              <a:rPr lang="en-US" sz="3670" spc="-84">
                <a:solidFill>
                  <a:srgbClr val="FF914D"/>
                </a:solidFill>
                <a:latin typeface="Black Mango"/>
                <a:ea typeface="Black Mango"/>
                <a:cs typeface="Black Mango"/>
                <a:sym typeface="Black Mango"/>
              </a:rPr>
              <a:t>12 - DATA ENTRY PAGE</a:t>
            </a:r>
          </a:p>
        </p:txBody>
      </p:sp>
      <p:sp>
        <p:nvSpPr>
          <p:cNvPr name="Freeform 4" id="4"/>
          <p:cNvSpPr/>
          <p:nvPr/>
        </p:nvSpPr>
        <p:spPr>
          <a:xfrm flipH="false" flipV="false" rot="0">
            <a:off x="14533181" y="5300233"/>
            <a:ext cx="2726119" cy="3958067"/>
          </a:xfrm>
          <a:custGeom>
            <a:avLst/>
            <a:gdLst/>
            <a:ahLst/>
            <a:cxnLst/>
            <a:rect r="r" b="b" t="t" l="l"/>
            <a:pathLst>
              <a:path h="3958067" w="2726119">
                <a:moveTo>
                  <a:pt x="0" y="0"/>
                </a:moveTo>
                <a:lnTo>
                  <a:pt x="2726119" y="0"/>
                </a:lnTo>
                <a:lnTo>
                  <a:pt x="2726119" y="3958067"/>
                </a:lnTo>
                <a:lnTo>
                  <a:pt x="0" y="3958067"/>
                </a:lnTo>
                <a:lnTo>
                  <a:pt x="0" y="0"/>
                </a:lnTo>
                <a:close/>
              </a:path>
            </a:pathLst>
          </a:custGeom>
          <a:blipFill>
            <a:blip r:embed="rId3"/>
            <a:stretch>
              <a:fillRect l="0" t="0" r="0" b="0"/>
            </a:stretch>
          </a:blipFill>
        </p:spPr>
      </p:sp>
      <p:sp>
        <p:nvSpPr>
          <p:cNvPr name="Freeform 5" id="5"/>
          <p:cNvSpPr/>
          <p:nvPr/>
        </p:nvSpPr>
        <p:spPr>
          <a:xfrm flipH="false" flipV="false" rot="0">
            <a:off x="14262530" y="6304178"/>
            <a:ext cx="7527319" cy="6813386"/>
          </a:xfrm>
          <a:custGeom>
            <a:avLst/>
            <a:gdLst/>
            <a:ahLst/>
            <a:cxnLst/>
            <a:rect r="r" b="b" t="t" l="l"/>
            <a:pathLst>
              <a:path h="6813386" w="7527319">
                <a:moveTo>
                  <a:pt x="0" y="0"/>
                </a:moveTo>
                <a:lnTo>
                  <a:pt x="7527318" y="0"/>
                </a:lnTo>
                <a:lnTo>
                  <a:pt x="7527318" y="6813386"/>
                </a:lnTo>
                <a:lnTo>
                  <a:pt x="0" y="6813386"/>
                </a:lnTo>
                <a:lnTo>
                  <a:pt x="0" y="0"/>
                </a:lnTo>
                <a:close/>
              </a:path>
            </a:pathLst>
          </a:custGeom>
          <a:blipFill>
            <a:blip r:embed="rId4"/>
            <a:stretch>
              <a:fillRect l="-147" t="0" r="-147"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3777703" y="2275701"/>
            <a:ext cx="10269780" cy="5719877"/>
          </a:xfrm>
          <a:custGeom>
            <a:avLst/>
            <a:gdLst/>
            <a:ahLst/>
            <a:cxnLst/>
            <a:rect r="r" b="b" t="t" l="l"/>
            <a:pathLst>
              <a:path h="5719877" w="10269780">
                <a:moveTo>
                  <a:pt x="0" y="0"/>
                </a:moveTo>
                <a:lnTo>
                  <a:pt x="10269780" y="0"/>
                </a:lnTo>
                <a:lnTo>
                  <a:pt x="10269780" y="5719877"/>
                </a:lnTo>
                <a:lnTo>
                  <a:pt x="0" y="5719877"/>
                </a:lnTo>
                <a:lnTo>
                  <a:pt x="0" y="0"/>
                </a:lnTo>
                <a:close/>
              </a:path>
            </a:pathLst>
          </a:custGeom>
          <a:blipFill>
            <a:blip r:embed="rId2"/>
            <a:stretch>
              <a:fillRect l="0" t="0" r="0" b="0"/>
            </a:stretch>
          </a:blipFill>
        </p:spPr>
      </p:sp>
      <p:sp>
        <p:nvSpPr>
          <p:cNvPr name="TextBox 3" id="3"/>
          <p:cNvSpPr txBox="true"/>
          <p:nvPr/>
        </p:nvSpPr>
        <p:spPr>
          <a:xfrm rot="0">
            <a:off x="1127760" y="962025"/>
            <a:ext cx="3798570"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13 - RESULT PAGE</a:t>
            </a:r>
          </a:p>
        </p:txBody>
      </p:sp>
      <p:sp>
        <p:nvSpPr>
          <p:cNvPr name="Freeform 4" id="4"/>
          <p:cNvSpPr/>
          <p:nvPr/>
        </p:nvSpPr>
        <p:spPr>
          <a:xfrm flipH="true" flipV="false" rot="0">
            <a:off x="14525219" y="5355884"/>
            <a:ext cx="3196534" cy="4582844"/>
          </a:xfrm>
          <a:custGeom>
            <a:avLst/>
            <a:gdLst/>
            <a:ahLst/>
            <a:cxnLst/>
            <a:rect r="r" b="b" t="t" l="l"/>
            <a:pathLst>
              <a:path h="4582844" w="3196534">
                <a:moveTo>
                  <a:pt x="3196533" y="0"/>
                </a:moveTo>
                <a:lnTo>
                  <a:pt x="0" y="0"/>
                </a:lnTo>
                <a:lnTo>
                  <a:pt x="0" y="4582844"/>
                </a:lnTo>
                <a:lnTo>
                  <a:pt x="3196533" y="4582844"/>
                </a:lnTo>
                <a:lnTo>
                  <a:pt x="3196533" y="0"/>
                </a:lnTo>
                <a:close/>
              </a:path>
            </a:pathLst>
          </a:custGeom>
          <a:blipFill>
            <a:blip r:embed="rId3"/>
            <a:stretch>
              <a:fillRect l="0" t="0" r="0" b="0"/>
            </a:stretch>
          </a:blipFill>
        </p:spPr>
      </p:sp>
      <p:sp>
        <p:nvSpPr>
          <p:cNvPr name="Freeform 5" id="5"/>
          <p:cNvSpPr/>
          <p:nvPr/>
        </p:nvSpPr>
        <p:spPr>
          <a:xfrm flipH="false" flipV="false" rot="0">
            <a:off x="14323424" y="6920572"/>
            <a:ext cx="5180561" cy="4675456"/>
          </a:xfrm>
          <a:custGeom>
            <a:avLst/>
            <a:gdLst/>
            <a:ahLst/>
            <a:cxnLst/>
            <a:rect r="r" b="b" t="t" l="l"/>
            <a:pathLst>
              <a:path h="4675456" w="5180561">
                <a:moveTo>
                  <a:pt x="0" y="0"/>
                </a:moveTo>
                <a:lnTo>
                  <a:pt x="5180560" y="0"/>
                </a:lnTo>
                <a:lnTo>
                  <a:pt x="5180560" y="4675456"/>
                </a:lnTo>
                <a:lnTo>
                  <a:pt x="0" y="4675456"/>
                </a:lnTo>
                <a:lnTo>
                  <a:pt x="0" y="0"/>
                </a:lnTo>
                <a:close/>
              </a:path>
            </a:pathLst>
          </a:custGeom>
          <a:blipFill>
            <a:blip r:embed="rId4"/>
            <a:stretch>
              <a:fillRect l="0" t="0" r="0"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162050" y="2840124"/>
            <a:ext cx="10633193" cy="2548451"/>
          </a:xfrm>
          <a:custGeom>
            <a:avLst/>
            <a:gdLst/>
            <a:ahLst/>
            <a:cxnLst/>
            <a:rect r="r" b="b" t="t" l="l"/>
            <a:pathLst>
              <a:path h="2548451" w="10633193">
                <a:moveTo>
                  <a:pt x="0" y="0"/>
                </a:moveTo>
                <a:lnTo>
                  <a:pt x="10633193" y="0"/>
                </a:lnTo>
                <a:lnTo>
                  <a:pt x="10633193" y="2548451"/>
                </a:lnTo>
                <a:lnTo>
                  <a:pt x="0" y="2548451"/>
                </a:lnTo>
                <a:lnTo>
                  <a:pt x="0" y="0"/>
                </a:lnTo>
                <a:close/>
              </a:path>
            </a:pathLst>
          </a:custGeom>
          <a:blipFill>
            <a:blip r:embed="rId2"/>
            <a:stretch>
              <a:fillRect l="0" t="0" r="0" b="0"/>
            </a:stretch>
          </a:blipFill>
        </p:spPr>
      </p:sp>
      <p:sp>
        <p:nvSpPr>
          <p:cNvPr name="Freeform 3" id="3"/>
          <p:cNvSpPr/>
          <p:nvPr/>
        </p:nvSpPr>
        <p:spPr>
          <a:xfrm flipH="false" flipV="false" rot="0">
            <a:off x="1162050" y="6582838"/>
            <a:ext cx="7760329" cy="3265385"/>
          </a:xfrm>
          <a:custGeom>
            <a:avLst/>
            <a:gdLst/>
            <a:ahLst/>
            <a:cxnLst/>
            <a:rect r="r" b="b" t="t" l="l"/>
            <a:pathLst>
              <a:path h="3265385" w="7760329">
                <a:moveTo>
                  <a:pt x="0" y="0"/>
                </a:moveTo>
                <a:lnTo>
                  <a:pt x="7760329" y="0"/>
                </a:lnTo>
                <a:lnTo>
                  <a:pt x="7760329" y="3265385"/>
                </a:lnTo>
                <a:lnTo>
                  <a:pt x="0" y="3265385"/>
                </a:lnTo>
                <a:lnTo>
                  <a:pt x="0" y="0"/>
                </a:lnTo>
                <a:close/>
              </a:path>
            </a:pathLst>
          </a:custGeom>
          <a:blipFill>
            <a:blip r:embed="rId3"/>
            <a:stretch>
              <a:fillRect l="0" t="0" r="0" b="0"/>
            </a:stretch>
          </a:blipFill>
        </p:spPr>
      </p:sp>
      <p:sp>
        <p:nvSpPr>
          <p:cNvPr name="TextBox 4" id="4"/>
          <p:cNvSpPr txBox="true"/>
          <p:nvPr/>
        </p:nvSpPr>
        <p:spPr>
          <a:xfrm rot="0">
            <a:off x="1005840" y="962025"/>
            <a:ext cx="6224350" cy="12688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 14  DATABASE INTEGRATION</a:t>
            </a:r>
          </a:p>
          <a:p>
            <a:pPr algn="ctr">
              <a:lnSpc>
                <a:spcPts val="5138"/>
              </a:lnSpc>
              <a:spcBef>
                <a:spcPct val="0"/>
              </a:spcBef>
            </a:pPr>
          </a:p>
        </p:txBody>
      </p:sp>
      <p:sp>
        <p:nvSpPr>
          <p:cNvPr name="TextBox 5" id="5"/>
          <p:cNvSpPr txBox="true"/>
          <p:nvPr/>
        </p:nvSpPr>
        <p:spPr>
          <a:xfrm rot="0">
            <a:off x="1064538" y="1886963"/>
            <a:ext cx="3719274"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5CE1E6"/>
                </a:solidFill>
                <a:latin typeface="Black Mango"/>
                <a:ea typeface="Black Mango"/>
                <a:cs typeface="Black Mango"/>
                <a:sym typeface="Black Mango"/>
              </a:rPr>
              <a:t>1</a:t>
            </a:r>
            <a:r>
              <a:rPr lang="en-US" sz="3670" spc="-84">
                <a:solidFill>
                  <a:srgbClr val="5CE1E6"/>
                </a:solidFill>
                <a:latin typeface="Black Mango"/>
                <a:ea typeface="Black Mango"/>
                <a:cs typeface="Black Mango"/>
                <a:sym typeface="Black Mango"/>
              </a:rPr>
              <a:t>) SIGNUP TABLE: </a:t>
            </a:r>
          </a:p>
        </p:txBody>
      </p:sp>
      <p:sp>
        <p:nvSpPr>
          <p:cNvPr name="TextBox 6" id="6"/>
          <p:cNvSpPr txBox="true"/>
          <p:nvPr/>
        </p:nvSpPr>
        <p:spPr>
          <a:xfrm rot="0">
            <a:off x="1123950" y="5655275"/>
            <a:ext cx="3600450"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5CE1E6"/>
                </a:solidFill>
                <a:latin typeface="Black Mango"/>
                <a:ea typeface="Black Mango"/>
                <a:cs typeface="Black Mango"/>
                <a:sym typeface="Black Mango"/>
              </a:rPr>
              <a:t>2</a:t>
            </a:r>
            <a:r>
              <a:rPr lang="en-US" sz="3670" spc="-84">
                <a:solidFill>
                  <a:srgbClr val="5CE1E6"/>
                </a:solidFill>
                <a:latin typeface="Black Mango"/>
                <a:ea typeface="Black Mango"/>
                <a:cs typeface="Black Mango"/>
                <a:sym typeface="Black Mango"/>
              </a:rPr>
              <a:t>) LOGIN TABLE: </a:t>
            </a:r>
          </a:p>
        </p:txBody>
      </p:sp>
      <p:sp>
        <p:nvSpPr>
          <p:cNvPr name="Freeform 7" id="7"/>
          <p:cNvSpPr/>
          <p:nvPr/>
        </p:nvSpPr>
        <p:spPr>
          <a:xfrm flipH="false" flipV="false" rot="0">
            <a:off x="14533181" y="5300233"/>
            <a:ext cx="2726119" cy="3958067"/>
          </a:xfrm>
          <a:custGeom>
            <a:avLst/>
            <a:gdLst/>
            <a:ahLst/>
            <a:cxnLst/>
            <a:rect r="r" b="b" t="t" l="l"/>
            <a:pathLst>
              <a:path h="3958067" w="2726119">
                <a:moveTo>
                  <a:pt x="0" y="0"/>
                </a:moveTo>
                <a:lnTo>
                  <a:pt x="2726119" y="0"/>
                </a:lnTo>
                <a:lnTo>
                  <a:pt x="2726119" y="3958067"/>
                </a:lnTo>
                <a:lnTo>
                  <a:pt x="0" y="3958067"/>
                </a:lnTo>
                <a:lnTo>
                  <a:pt x="0" y="0"/>
                </a:lnTo>
                <a:close/>
              </a:path>
            </a:pathLst>
          </a:custGeom>
          <a:blipFill>
            <a:blip r:embed="rId4"/>
            <a:stretch>
              <a:fillRect l="0" t="0" r="0" b="0"/>
            </a:stretch>
          </a:blipFill>
        </p:spPr>
      </p:sp>
      <p:sp>
        <p:nvSpPr>
          <p:cNvPr name="Freeform 8" id="8"/>
          <p:cNvSpPr/>
          <p:nvPr/>
        </p:nvSpPr>
        <p:spPr>
          <a:xfrm flipH="false" flipV="false" rot="0">
            <a:off x="13495641" y="6582838"/>
            <a:ext cx="7527319" cy="6813386"/>
          </a:xfrm>
          <a:custGeom>
            <a:avLst/>
            <a:gdLst/>
            <a:ahLst/>
            <a:cxnLst/>
            <a:rect r="r" b="b" t="t" l="l"/>
            <a:pathLst>
              <a:path h="6813386" w="7527319">
                <a:moveTo>
                  <a:pt x="0" y="0"/>
                </a:moveTo>
                <a:lnTo>
                  <a:pt x="7527318" y="0"/>
                </a:lnTo>
                <a:lnTo>
                  <a:pt x="7527318" y="6813386"/>
                </a:lnTo>
                <a:lnTo>
                  <a:pt x="0" y="6813386"/>
                </a:lnTo>
                <a:lnTo>
                  <a:pt x="0" y="0"/>
                </a:lnTo>
                <a:close/>
              </a:path>
            </a:pathLst>
          </a:custGeom>
          <a:blipFill>
            <a:blip r:embed="rId5"/>
            <a:stretch>
              <a:fillRect l="-147" t="0" r="-147" b="0"/>
            </a:stretch>
          </a:blipFill>
        </p:spPr>
      </p:sp>
      <p:sp>
        <p:nvSpPr>
          <p:cNvPr name="Freeform 9" id="9"/>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257739" y="3275833"/>
            <a:ext cx="18803478" cy="2961548"/>
          </a:xfrm>
          <a:custGeom>
            <a:avLst/>
            <a:gdLst/>
            <a:ahLst/>
            <a:cxnLst/>
            <a:rect r="r" b="b" t="t" l="l"/>
            <a:pathLst>
              <a:path h="2961548" w="18803478">
                <a:moveTo>
                  <a:pt x="0" y="0"/>
                </a:moveTo>
                <a:lnTo>
                  <a:pt x="18803478" y="0"/>
                </a:lnTo>
                <a:lnTo>
                  <a:pt x="18803478" y="2961548"/>
                </a:lnTo>
                <a:lnTo>
                  <a:pt x="0" y="2961548"/>
                </a:lnTo>
                <a:lnTo>
                  <a:pt x="0" y="0"/>
                </a:lnTo>
                <a:close/>
              </a:path>
            </a:pathLst>
          </a:custGeom>
          <a:blipFill>
            <a:blip r:embed="rId2"/>
            <a:stretch>
              <a:fillRect l="0" t="0" r="0" b="0"/>
            </a:stretch>
          </a:blipFill>
        </p:spPr>
      </p:sp>
      <p:sp>
        <p:nvSpPr>
          <p:cNvPr name="TextBox 3" id="3"/>
          <p:cNvSpPr txBox="true"/>
          <p:nvPr/>
        </p:nvSpPr>
        <p:spPr>
          <a:xfrm rot="0">
            <a:off x="411660" y="1840780"/>
            <a:ext cx="5552265"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5CE1E6"/>
                </a:solidFill>
                <a:latin typeface="Black Mango"/>
                <a:ea typeface="Black Mango"/>
                <a:cs typeface="Black Mango"/>
                <a:sym typeface="Black Mango"/>
              </a:rPr>
              <a:t>3</a:t>
            </a:r>
            <a:r>
              <a:rPr lang="en-US" sz="3670" spc="-84">
                <a:solidFill>
                  <a:srgbClr val="5CE1E6"/>
                </a:solidFill>
                <a:latin typeface="Black Mango"/>
                <a:ea typeface="Black Mango"/>
                <a:cs typeface="Black Mango"/>
                <a:sym typeface="Black Mango"/>
              </a:rPr>
              <a:t>) HEALTH DATA TABLE: </a:t>
            </a:r>
          </a:p>
        </p:txBody>
      </p:sp>
      <p:sp>
        <p:nvSpPr>
          <p:cNvPr name="Freeform 4" id="4"/>
          <p:cNvSpPr/>
          <p:nvPr/>
        </p:nvSpPr>
        <p:spPr>
          <a:xfrm flipH="false" flipV="false" rot="0">
            <a:off x="13669562" y="7864329"/>
            <a:ext cx="6002300" cy="5417076"/>
          </a:xfrm>
          <a:custGeom>
            <a:avLst/>
            <a:gdLst/>
            <a:ahLst/>
            <a:cxnLst/>
            <a:rect r="r" b="b" t="t" l="l"/>
            <a:pathLst>
              <a:path h="5417076" w="6002300">
                <a:moveTo>
                  <a:pt x="0" y="0"/>
                </a:moveTo>
                <a:lnTo>
                  <a:pt x="6002301" y="0"/>
                </a:lnTo>
                <a:lnTo>
                  <a:pt x="6002301" y="5417076"/>
                </a:lnTo>
                <a:lnTo>
                  <a:pt x="0" y="5417076"/>
                </a:lnTo>
                <a:lnTo>
                  <a:pt x="0" y="0"/>
                </a:lnTo>
                <a:close/>
              </a:path>
            </a:pathLst>
          </a:custGeom>
          <a:blipFill>
            <a:blip r:embed="rId3">
              <a:alphaModFix amt="75000"/>
            </a:blip>
            <a:stretch>
              <a:fillRect l="0" t="0" r="0" b="0"/>
            </a:stretch>
          </a:blipFill>
        </p:spPr>
      </p:sp>
      <p:sp>
        <p:nvSpPr>
          <p:cNvPr name="Freeform 5" id="5"/>
          <p:cNvSpPr/>
          <p:nvPr/>
        </p:nvSpPr>
        <p:spPr>
          <a:xfrm flipH="false" flipV="false" rot="0">
            <a:off x="15474689" y="5975902"/>
            <a:ext cx="4197174" cy="4593350"/>
          </a:xfrm>
          <a:custGeom>
            <a:avLst/>
            <a:gdLst/>
            <a:ahLst/>
            <a:cxnLst/>
            <a:rect r="r" b="b" t="t" l="l"/>
            <a:pathLst>
              <a:path h="4593350" w="4197174">
                <a:moveTo>
                  <a:pt x="0" y="0"/>
                </a:moveTo>
                <a:lnTo>
                  <a:pt x="4197174" y="0"/>
                </a:lnTo>
                <a:lnTo>
                  <a:pt x="4197174" y="4593351"/>
                </a:lnTo>
                <a:lnTo>
                  <a:pt x="0" y="4593351"/>
                </a:lnTo>
                <a:lnTo>
                  <a:pt x="0" y="0"/>
                </a:lnTo>
                <a:close/>
              </a:path>
            </a:pathLst>
          </a:custGeom>
          <a:blipFill>
            <a:blip r:embed="rId4"/>
            <a:stretch>
              <a:fillRect l="0" t="0" r="0" b="0"/>
            </a:stretch>
          </a:blipFill>
        </p:spPr>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3528803" y="5596122"/>
            <a:ext cx="5780497" cy="5216898"/>
          </a:xfrm>
          <a:custGeom>
            <a:avLst/>
            <a:gdLst/>
            <a:ahLst/>
            <a:cxnLst/>
            <a:rect r="r" b="b" t="t" l="l"/>
            <a:pathLst>
              <a:path h="5216898" w="5780497">
                <a:moveTo>
                  <a:pt x="0" y="0"/>
                </a:moveTo>
                <a:lnTo>
                  <a:pt x="5780497" y="0"/>
                </a:lnTo>
                <a:lnTo>
                  <a:pt x="5780497" y="5216898"/>
                </a:lnTo>
                <a:lnTo>
                  <a:pt x="0" y="5216898"/>
                </a:lnTo>
                <a:lnTo>
                  <a:pt x="0" y="0"/>
                </a:lnTo>
                <a:close/>
              </a:path>
            </a:pathLst>
          </a:custGeom>
          <a:blipFill>
            <a:blip r:embed="rId2"/>
            <a:stretch>
              <a:fillRect l="0" t="0" r="0" b="0"/>
            </a:stretch>
          </a:blipFill>
        </p:spPr>
      </p:sp>
      <p:sp>
        <p:nvSpPr>
          <p:cNvPr name="Freeform 3" id="3"/>
          <p:cNvSpPr/>
          <p:nvPr/>
        </p:nvSpPr>
        <p:spPr>
          <a:xfrm flipH="false" flipV="false" rot="0">
            <a:off x="13760617" y="5019871"/>
            <a:ext cx="4358549" cy="5267129"/>
          </a:xfrm>
          <a:custGeom>
            <a:avLst/>
            <a:gdLst/>
            <a:ahLst/>
            <a:cxnLst/>
            <a:rect r="r" b="b" t="t" l="l"/>
            <a:pathLst>
              <a:path h="5267129" w="4358549">
                <a:moveTo>
                  <a:pt x="0" y="0"/>
                </a:moveTo>
                <a:lnTo>
                  <a:pt x="4358550" y="0"/>
                </a:lnTo>
                <a:lnTo>
                  <a:pt x="4358550" y="5267129"/>
                </a:lnTo>
                <a:lnTo>
                  <a:pt x="0" y="5267129"/>
                </a:lnTo>
                <a:lnTo>
                  <a:pt x="0" y="0"/>
                </a:lnTo>
                <a:close/>
              </a:path>
            </a:pathLst>
          </a:custGeom>
          <a:blipFill>
            <a:blip r:embed="rId3"/>
            <a:stretch>
              <a:fillRect l="0" t="0" r="0" b="0"/>
            </a:stretch>
          </a:blipFill>
        </p:spPr>
      </p:sp>
      <p:sp>
        <p:nvSpPr>
          <p:cNvPr name="TextBox 4" id="4"/>
          <p:cNvSpPr txBox="true"/>
          <p:nvPr/>
        </p:nvSpPr>
        <p:spPr>
          <a:xfrm rot="0">
            <a:off x="1028700" y="1016474"/>
            <a:ext cx="5750735" cy="621152"/>
          </a:xfrm>
          <a:prstGeom prst="rect">
            <a:avLst/>
          </a:prstGeom>
        </p:spPr>
        <p:txBody>
          <a:bodyPr anchor="t" rtlCol="false" tIns="0" lIns="0" bIns="0" rIns="0">
            <a:spAutoFit/>
          </a:bodyPr>
          <a:lstStyle/>
          <a:p>
            <a:pPr algn="l">
              <a:lnSpc>
                <a:spcPts val="5138"/>
              </a:lnSpc>
            </a:pPr>
            <a:r>
              <a:rPr lang="en-US" sz="3670" spc="-84">
                <a:solidFill>
                  <a:srgbClr val="FF914D"/>
                </a:solidFill>
                <a:latin typeface="Black Mango"/>
                <a:ea typeface="Black Mango"/>
                <a:cs typeface="Black Mango"/>
                <a:sym typeface="Black Mango"/>
              </a:rPr>
              <a:t> 15 - CONCLUSION</a:t>
            </a:r>
          </a:p>
        </p:txBody>
      </p:sp>
      <p:sp>
        <p:nvSpPr>
          <p:cNvPr name="TextBox 5" id="5"/>
          <p:cNvSpPr txBox="true"/>
          <p:nvPr/>
        </p:nvSpPr>
        <p:spPr>
          <a:xfrm rot="0">
            <a:off x="0" y="3047656"/>
            <a:ext cx="17821231" cy="2371254"/>
          </a:xfrm>
          <a:prstGeom prst="rect">
            <a:avLst/>
          </a:prstGeom>
        </p:spPr>
        <p:txBody>
          <a:bodyPr anchor="t" rtlCol="false" tIns="0" lIns="0" bIns="0" rIns="0">
            <a:spAutoFit/>
          </a:bodyPr>
          <a:lstStyle/>
          <a:p>
            <a:pPr algn="ctr">
              <a:lnSpc>
                <a:spcPts val="4750"/>
              </a:lnSpc>
              <a:spcBef>
                <a:spcPct val="0"/>
              </a:spcBef>
            </a:pPr>
            <a:r>
              <a:rPr lang="en-US" sz="3393" spc="-78">
                <a:solidFill>
                  <a:srgbClr val="FFFFFF"/>
                </a:solidFill>
                <a:latin typeface="Black Mango"/>
                <a:ea typeface="Black Mango"/>
                <a:cs typeface="Black Mango"/>
                <a:sym typeface="Black Mango"/>
              </a:rPr>
              <a:t>S</a:t>
            </a:r>
            <a:r>
              <a:rPr lang="en-US" sz="3393" spc="-78">
                <a:solidFill>
                  <a:srgbClr val="FFFFFF"/>
                </a:solidFill>
                <a:latin typeface="Black Mango"/>
                <a:ea typeface="Black Mango"/>
                <a:cs typeface="Black Mango"/>
                <a:sym typeface="Black Mango"/>
              </a:rPr>
              <a:t>tress detection systems offer insights into stress levels and their effects on health, especially during critical recovery periods like sleep. With accurate stress monitoring, individuals can take proactive steps to improve their well-being, reduce health risks associated with chronic stress, and enhance overall quality of life.</a:t>
            </a:r>
          </a:p>
        </p:txBody>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6146995" y="4493419"/>
            <a:ext cx="5994010" cy="1170016"/>
          </a:xfrm>
          <a:prstGeom prst="rect">
            <a:avLst/>
          </a:prstGeom>
        </p:spPr>
        <p:txBody>
          <a:bodyPr anchor="t" rtlCol="false" tIns="0" lIns="0" bIns="0" rIns="0">
            <a:spAutoFit/>
          </a:bodyPr>
          <a:lstStyle/>
          <a:p>
            <a:pPr algn="ctr">
              <a:lnSpc>
                <a:spcPts val="9535"/>
              </a:lnSpc>
            </a:pPr>
            <a:r>
              <a:rPr lang="en-US" sz="6811">
                <a:solidFill>
                  <a:srgbClr val="DC848A"/>
                </a:solidFill>
                <a:latin typeface="Black Mango"/>
                <a:ea typeface="Black Mango"/>
                <a:cs typeface="Black Mango"/>
                <a:sym typeface="Black Mango"/>
              </a:rPr>
              <a:t>THANK YOU</a:t>
            </a:r>
          </a:p>
        </p:txBody>
      </p:sp>
      <p:sp>
        <p:nvSpPr>
          <p:cNvPr name="Freeform 3" id="3"/>
          <p:cNvSpPr/>
          <p:nvPr/>
        </p:nvSpPr>
        <p:spPr>
          <a:xfrm flipH="false" flipV="false" rot="0">
            <a:off x="-3240703" y="5662115"/>
            <a:ext cx="9118670" cy="8229600"/>
          </a:xfrm>
          <a:custGeom>
            <a:avLst/>
            <a:gdLst/>
            <a:ahLst/>
            <a:cxnLst/>
            <a:rect r="r" b="b" t="t" l="l"/>
            <a:pathLst>
              <a:path h="8229600" w="9118670">
                <a:moveTo>
                  <a:pt x="0" y="0"/>
                </a:moveTo>
                <a:lnTo>
                  <a:pt x="9118670" y="0"/>
                </a:lnTo>
                <a:lnTo>
                  <a:pt x="911867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2141005" y="-3281157"/>
            <a:ext cx="8762245" cy="7907926"/>
          </a:xfrm>
          <a:custGeom>
            <a:avLst/>
            <a:gdLst/>
            <a:ahLst/>
            <a:cxnLst/>
            <a:rect r="r" b="b" t="t" l="l"/>
            <a:pathLst>
              <a:path h="7907926" w="8762245">
                <a:moveTo>
                  <a:pt x="0" y="0"/>
                </a:moveTo>
                <a:lnTo>
                  <a:pt x="8762245" y="0"/>
                </a:lnTo>
                <a:lnTo>
                  <a:pt x="8762245" y="7907926"/>
                </a:lnTo>
                <a:lnTo>
                  <a:pt x="0" y="7907926"/>
                </a:lnTo>
                <a:lnTo>
                  <a:pt x="0" y="0"/>
                </a:lnTo>
                <a:close/>
              </a:path>
            </a:pathLst>
          </a:custGeom>
          <a:blipFill>
            <a:blip r:embed="rId3"/>
            <a:stretch>
              <a:fillRect l="0" t="0" r="0" b="0"/>
            </a:stretch>
          </a:blipFill>
        </p:spPr>
      </p:sp>
      <p:sp>
        <p:nvSpPr>
          <p:cNvPr name="Freeform 5" id="5"/>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882073" y="962025"/>
            <a:ext cx="4538441" cy="1275494"/>
          </a:xfrm>
          <a:prstGeom prst="rect">
            <a:avLst/>
          </a:prstGeom>
        </p:spPr>
        <p:txBody>
          <a:bodyPr anchor="t" rtlCol="false" tIns="0" lIns="0" bIns="0" rIns="0">
            <a:spAutoFit/>
          </a:bodyPr>
          <a:lstStyle/>
          <a:p>
            <a:pPr algn="l">
              <a:lnSpc>
                <a:spcPts val="5132"/>
              </a:lnSpc>
            </a:pPr>
            <a:r>
              <a:rPr lang="en-US" sz="3666" spc="-84">
                <a:solidFill>
                  <a:srgbClr val="FF914D"/>
                </a:solidFill>
                <a:latin typeface="Black Mango"/>
                <a:ea typeface="Black Mango"/>
                <a:cs typeface="Black Mango"/>
                <a:sym typeface="Black Mango"/>
              </a:rPr>
              <a:t>01 - INTRODUCTION</a:t>
            </a:r>
          </a:p>
          <a:p>
            <a:pPr algn="l">
              <a:lnSpc>
                <a:spcPts val="5132"/>
              </a:lnSpc>
            </a:pPr>
          </a:p>
        </p:txBody>
      </p:sp>
      <p:sp>
        <p:nvSpPr>
          <p:cNvPr name="Freeform 3" id="3"/>
          <p:cNvSpPr/>
          <p:nvPr/>
        </p:nvSpPr>
        <p:spPr>
          <a:xfrm flipH="false" flipV="false" rot="0">
            <a:off x="12003195" y="6375315"/>
            <a:ext cx="8033053" cy="7249830"/>
          </a:xfrm>
          <a:custGeom>
            <a:avLst/>
            <a:gdLst/>
            <a:ahLst/>
            <a:cxnLst/>
            <a:rect r="r" b="b" t="t" l="l"/>
            <a:pathLst>
              <a:path h="7249830" w="8033053">
                <a:moveTo>
                  <a:pt x="0" y="0"/>
                </a:moveTo>
                <a:lnTo>
                  <a:pt x="8033053" y="0"/>
                </a:lnTo>
                <a:lnTo>
                  <a:pt x="8033053" y="7249831"/>
                </a:lnTo>
                <a:lnTo>
                  <a:pt x="0" y="7249831"/>
                </a:lnTo>
                <a:lnTo>
                  <a:pt x="0" y="0"/>
                </a:lnTo>
                <a:close/>
              </a:path>
            </a:pathLst>
          </a:custGeom>
          <a:blipFill>
            <a:blip r:embed="rId2"/>
            <a:stretch>
              <a:fillRect l="0" t="0" r="0" b="0"/>
            </a:stretch>
          </a:blipFill>
        </p:spPr>
      </p:sp>
      <p:sp>
        <p:nvSpPr>
          <p:cNvPr name="Freeform 4" id="4"/>
          <p:cNvSpPr/>
          <p:nvPr/>
        </p:nvSpPr>
        <p:spPr>
          <a:xfrm flipH="false" flipV="false" rot="0">
            <a:off x="13751443" y="7253177"/>
            <a:ext cx="4536557" cy="3033823"/>
          </a:xfrm>
          <a:custGeom>
            <a:avLst/>
            <a:gdLst/>
            <a:ahLst/>
            <a:cxnLst/>
            <a:rect r="r" b="b" t="t" l="l"/>
            <a:pathLst>
              <a:path h="3033823" w="4536557">
                <a:moveTo>
                  <a:pt x="0" y="0"/>
                </a:moveTo>
                <a:lnTo>
                  <a:pt x="4536557" y="0"/>
                </a:lnTo>
                <a:lnTo>
                  <a:pt x="4536557" y="3033823"/>
                </a:lnTo>
                <a:lnTo>
                  <a:pt x="0" y="3033823"/>
                </a:lnTo>
                <a:lnTo>
                  <a:pt x="0" y="0"/>
                </a:lnTo>
                <a:close/>
              </a:path>
            </a:pathLst>
          </a:custGeom>
          <a:blipFill>
            <a:blip r:embed="rId3"/>
            <a:stretch>
              <a:fillRect l="0" t="0" r="0" b="0"/>
            </a:stretch>
          </a:blipFill>
        </p:spPr>
      </p:sp>
      <p:sp>
        <p:nvSpPr>
          <p:cNvPr name="TextBox 5" id="5"/>
          <p:cNvSpPr txBox="true"/>
          <p:nvPr/>
        </p:nvSpPr>
        <p:spPr>
          <a:xfrm rot="0">
            <a:off x="882073" y="2540329"/>
            <a:ext cx="15849415" cy="4629690"/>
          </a:xfrm>
          <a:prstGeom prst="rect">
            <a:avLst/>
          </a:prstGeom>
        </p:spPr>
        <p:txBody>
          <a:bodyPr anchor="t" rtlCol="false" tIns="0" lIns="0" bIns="0" rIns="0">
            <a:spAutoFit/>
          </a:bodyPr>
          <a:lstStyle/>
          <a:p>
            <a:pPr algn="ctr">
              <a:lnSpc>
                <a:spcPts val="4602"/>
              </a:lnSpc>
            </a:pPr>
          </a:p>
          <a:p>
            <a:pPr algn="ctr">
              <a:lnSpc>
                <a:spcPts val="4602"/>
              </a:lnSpc>
              <a:spcBef>
                <a:spcPct val="0"/>
              </a:spcBef>
            </a:pPr>
            <a:r>
              <a:rPr lang="en-US" sz="3287" spc="-75">
                <a:solidFill>
                  <a:srgbClr val="FFFFFF"/>
                </a:solidFill>
                <a:latin typeface="Playfair Display"/>
                <a:ea typeface="Playfair Display"/>
                <a:cs typeface="Playfair Display"/>
                <a:sym typeface="Playfair Display"/>
              </a:rPr>
              <a:t>Human </a:t>
            </a:r>
            <a:r>
              <a:rPr lang="en-US" sz="3287" spc="-75">
                <a:solidFill>
                  <a:srgbClr val="FFFFFF"/>
                </a:solidFill>
                <a:latin typeface="Playfair Display"/>
                <a:ea typeface="Playfair Display"/>
                <a:cs typeface="Playfair Display"/>
                <a:sym typeface="Playfair Display"/>
              </a:rPr>
              <a:t> stress is the body's response to challenging or demanding situations, activating a range of physical and mental reactions aimed at coping with perceived threats.  </a:t>
            </a:r>
          </a:p>
          <a:p>
            <a:pPr algn="ctr">
              <a:lnSpc>
                <a:spcPts val="4602"/>
              </a:lnSpc>
              <a:spcBef>
                <a:spcPct val="0"/>
              </a:spcBef>
            </a:pPr>
          </a:p>
          <a:p>
            <a:pPr algn="ctr">
              <a:lnSpc>
                <a:spcPts val="4602"/>
              </a:lnSpc>
              <a:spcBef>
                <a:spcPct val="0"/>
              </a:spcBef>
            </a:pPr>
            <a:r>
              <a:rPr lang="en-US" sz="3287" spc="-75">
                <a:solidFill>
                  <a:srgbClr val="FFFFFF"/>
                </a:solidFill>
                <a:latin typeface="Playfair Display"/>
                <a:ea typeface="Playfair Display"/>
                <a:cs typeface="Playfair Display"/>
                <a:sym typeface="Playfair Display"/>
              </a:rPr>
              <a:t>Stress can influence focus and performance. chronic stress can lead to negative effects on physical and mental health, including anxiety, high blood pressure, sleep disorders, and weakened immunity. Identifying and managing stress is essential for maintaining overall well-being and preventing long-term health  issues.</a:t>
            </a:r>
          </a:p>
        </p:txBody>
      </p:sp>
      <p:sp>
        <p:nvSpPr>
          <p:cNvPr name="Freeform 6" id="6"/>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2252410" y="5501810"/>
            <a:ext cx="7673059" cy="6924935"/>
          </a:xfrm>
          <a:custGeom>
            <a:avLst/>
            <a:gdLst/>
            <a:ahLst/>
            <a:cxnLst/>
            <a:rect r="r" b="b" t="t" l="l"/>
            <a:pathLst>
              <a:path h="6924935" w="7673059">
                <a:moveTo>
                  <a:pt x="0" y="0"/>
                </a:moveTo>
                <a:lnTo>
                  <a:pt x="7673059" y="0"/>
                </a:lnTo>
                <a:lnTo>
                  <a:pt x="7673059" y="6924936"/>
                </a:lnTo>
                <a:lnTo>
                  <a:pt x="0" y="6924936"/>
                </a:lnTo>
                <a:lnTo>
                  <a:pt x="0" y="0"/>
                </a:lnTo>
                <a:close/>
              </a:path>
            </a:pathLst>
          </a:custGeom>
          <a:blipFill>
            <a:blip r:embed="rId2">
              <a:alphaModFix amt="75000"/>
            </a:blip>
            <a:stretch>
              <a:fillRect l="0" t="0" r="0" b="0"/>
            </a:stretch>
          </a:blipFill>
        </p:spPr>
      </p:sp>
      <p:sp>
        <p:nvSpPr>
          <p:cNvPr name="Freeform 3" id="3"/>
          <p:cNvSpPr/>
          <p:nvPr/>
        </p:nvSpPr>
        <p:spPr>
          <a:xfrm flipH="false" flipV="false" rot="0">
            <a:off x="12252410" y="4955790"/>
            <a:ext cx="5397802" cy="5907307"/>
          </a:xfrm>
          <a:custGeom>
            <a:avLst/>
            <a:gdLst/>
            <a:ahLst/>
            <a:cxnLst/>
            <a:rect r="r" b="b" t="t" l="l"/>
            <a:pathLst>
              <a:path h="5907307" w="5397802">
                <a:moveTo>
                  <a:pt x="0" y="0"/>
                </a:moveTo>
                <a:lnTo>
                  <a:pt x="5397802" y="0"/>
                </a:lnTo>
                <a:lnTo>
                  <a:pt x="5397802" y="5907307"/>
                </a:lnTo>
                <a:lnTo>
                  <a:pt x="0" y="5907307"/>
                </a:lnTo>
                <a:lnTo>
                  <a:pt x="0" y="0"/>
                </a:lnTo>
                <a:close/>
              </a:path>
            </a:pathLst>
          </a:custGeom>
          <a:blipFill>
            <a:blip r:embed="rId3"/>
            <a:stretch>
              <a:fillRect l="0" t="0" r="0" b="0"/>
            </a:stretch>
          </a:blipFill>
        </p:spPr>
      </p:sp>
      <p:sp>
        <p:nvSpPr>
          <p:cNvPr name="TextBox 4" id="4"/>
          <p:cNvSpPr txBox="true"/>
          <p:nvPr/>
        </p:nvSpPr>
        <p:spPr>
          <a:xfrm rot="0">
            <a:off x="1028700" y="962025"/>
            <a:ext cx="6776524" cy="621152"/>
          </a:xfrm>
          <a:prstGeom prst="rect">
            <a:avLst/>
          </a:prstGeom>
        </p:spPr>
        <p:txBody>
          <a:bodyPr anchor="t" rtlCol="false" tIns="0" lIns="0" bIns="0" rIns="0">
            <a:spAutoFit/>
          </a:bodyPr>
          <a:lstStyle/>
          <a:p>
            <a:pPr algn="l">
              <a:lnSpc>
                <a:spcPts val="5138"/>
              </a:lnSpc>
            </a:pPr>
            <a:r>
              <a:rPr lang="en-US" sz="3670" spc="-84">
                <a:solidFill>
                  <a:srgbClr val="FF914D"/>
                </a:solidFill>
                <a:latin typeface="Black Mango"/>
                <a:ea typeface="Black Mango"/>
                <a:cs typeface="Black Mango"/>
                <a:sym typeface="Black Mango"/>
              </a:rPr>
              <a:t>02 - PROBLEM STATEMENT</a:t>
            </a:r>
          </a:p>
        </p:txBody>
      </p:sp>
      <p:sp>
        <p:nvSpPr>
          <p:cNvPr name="Freeform 5" id="5"/>
          <p:cNvSpPr/>
          <p:nvPr/>
        </p:nvSpPr>
        <p:spPr>
          <a:xfrm flipH="false" flipV="false" rot="0">
            <a:off x="9144000" y="8525296"/>
            <a:ext cx="5969206" cy="5387209"/>
          </a:xfrm>
          <a:custGeom>
            <a:avLst/>
            <a:gdLst/>
            <a:ahLst/>
            <a:cxnLst/>
            <a:rect r="r" b="b" t="t" l="l"/>
            <a:pathLst>
              <a:path h="5387209" w="5969206">
                <a:moveTo>
                  <a:pt x="0" y="0"/>
                </a:moveTo>
                <a:lnTo>
                  <a:pt x="5969206" y="0"/>
                </a:lnTo>
                <a:lnTo>
                  <a:pt x="5969206" y="5387209"/>
                </a:lnTo>
                <a:lnTo>
                  <a:pt x="0" y="5387209"/>
                </a:lnTo>
                <a:lnTo>
                  <a:pt x="0" y="0"/>
                </a:lnTo>
                <a:close/>
              </a:path>
            </a:pathLst>
          </a:custGeom>
          <a:blipFill>
            <a:blip r:embed="rId2"/>
            <a:stretch>
              <a:fillRect l="0" t="0" r="0" b="0"/>
            </a:stretch>
          </a:blipFill>
        </p:spPr>
      </p:sp>
      <p:sp>
        <p:nvSpPr>
          <p:cNvPr name="TextBox 6" id="6"/>
          <p:cNvSpPr txBox="true"/>
          <p:nvPr/>
        </p:nvSpPr>
        <p:spPr>
          <a:xfrm rot="0">
            <a:off x="1028700" y="2798752"/>
            <a:ext cx="17057990" cy="2071728"/>
          </a:xfrm>
          <a:prstGeom prst="rect">
            <a:avLst/>
          </a:prstGeom>
        </p:spPr>
        <p:txBody>
          <a:bodyPr anchor="t" rtlCol="false" tIns="0" lIns="0" bIns="0" rIns="0">
            <a:spAutoFit/>
          </a:bodyPr>
          <a:lstStyle/>
          <a:p>
            <a:pPr algn="l">
              <a:lnSpc>
                <a:spcPts val="5510"/>
              </a:lnSpc>
            </a:pPr>
            <a:r>
              <a:rPr lang="en-US" sz="3935">
                <a:solidFill>
                  <a:srgbClr val="FFFFFF"/>
                </a:solidFill>
                <a:latin typeface="Playfair Display"/>
                <a:ea typeface="Playfair Display"/>
                <a:cs typeface="Playfair Display"/>
                <a:sym typeface="Playfair Display"/>
              </a:rPr>
              <a:t>This project aims to build a system that detects human stress levels during sleep using physiological data. An Artificial Neural Network (ANN) is trained to classify sleep data as "Stressed" or "Not Stressed”.</a:t>
            </a:r>
          </a:p>
        </p:txBody>
      </p:sp>
      <p:sp>
        <p:nvSpPr>
          <p:cNvPr name="Freeform 7" id="7"/>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1060987" y="1001656"/>
            <a:ext cx="5678341" cy="621152"/>
          </a:xfrm>
          <a:prstGeom prst="rect">
            <a:avLst/>
          </a:prstGeom>
        </p:spPr>
        <p:txBody>
          <a:bodyPr anchor="t" rtlCol="false" tIns="0" lIns="0" bIns="0" rIns="0">
            <a:spAutoFit/>
          </a:bodyPr>
          <a:lstStyle/>
          <a:p>
            <a:pPr algn="l">
              <a:lnSpc>
                <a:spcPts val="5138"/>
              </a:lnSpc>
            </a:pPr>
            <a:r>
              <a:rPr lang="en-US" sz="3670" spc="-84">
                <a:solidFill>
                  <a:srgbClr val="FF914D"/>
                </a:solidFill>
                <a:latin typeface="Black Mango"/>
                <a:ea typeface="Black Mango"/>
                <a:cs typeface="Black Mango"/>
                <a:sym typeface="Black Mango"/>
              </a:rPr>
              <a:t>03 - ABOUT PARAMETERS</a:t>
            </a:r>
          </a:p>
        </p:txBody>
      </p:sp>
      <p:sp>
        <p:nvSpPr>
          <p:cNvPr name="Freeform 3" id="3"/>
          <p:cNvSpPr/>
          <p:nvPr/>
        </p:nvSpPr>
        <p:spPr>
          <a:xfrm flipH="false" flipV="false" rot="0">
            <a:off x="13161887" y="-2331156"/>
            <a:ext cx="6584580" cy="5942584"/>
          </a:xfrm>
          <a:custGeom>
            <a:avLst/>
            <a:gdLst/>
            <a:ahLst/>
            <a:cxnLst/>
            <a:rect r="r" b="b" t="t" l="l"/>
            <a:pathLst>
              <a:path h="5942584" w="6584580">
                <a:moveTo>
                  <a:pt x="0" y="0"/>
                </a:moveTo>
                <a:lnTo>
                  <a:pt x="6584580" y="0"/>
                </a:lnTo>
                <a:lnTo>
                  <a:pt x="6584580" y="5942584"/>
                </a:lnTo>
                <a:lnTo>
                  <a:pt x="0" y="5942584"/>
                </a:lnTo>
                <a:lnTo>
                  <a:pt x="0" y="0"/>
                </a:lnTo>
                <a:close/>
              </a:path>
            </a:pathLst>
          </a:custGeom>
          <a:blipFill>
            <a:blip r:embed="rId2"/>
            <a:stretch>
              <a:fillRect l="0" t="0" r="0" b="0"/>
            </a:stretch>
          </a:blipFill>
        </p:spPr>
      </p:sp>
      <p:sp>
        <p:nvSpPr>
          <p:cNvPr name="Freeform 4" id="4"/>
          <p:cNvSpPr/>
          <p:nvPr/>
        </p:nvSpPr>
        <p:spPr>
          <a:xfrm flipH="false" flipV="false" rot="0">
            <a:off x="10551218" y="4546909"/>
            <a:ext cx="9118670" cy="8229600"/>
          </a:xfrm>
          <a:custGeom>
            <a:avLst/>
            <a:gdLst/>
            <a:ahLst/>
            <a:cxnLst/>
            <a:rect r="r" b="b" t="t" l="l"/>
            <a:pathLst>
              <a:path h="8229600" w="9118670">
                <a:moveTo>
                  <a:pt x="0" y="0"/>
                </a:moveTo>
                <a:lnTo>
                  <a:pt x="9118670" y="0"/>
                </a:lnTo>
                <a:lnTo>
                  <a:pt x="9118670" y="8229600"/>
                </a:lnTo>
                <a:lnTo>
                  <a:pt x="0" y="8229600"/>
                </a:lnTo>
                <a:lnTo>
                  <a:pt x="0" y="0"/>
                </a:lnTo>
                <a:close/>
              </a:path>
            </a:pathLst>
          </a:custGeom>
          <a:blipFill>
            <a:blip r:embed="rId3"/>
            <a:stretch>
              <a:fillRect l="0" t="0" r="0" b="0"/>
            </a:stretch>
          </a:blipFill>
        </p:spPr>
      </p:sp>
      <p:sp>
        <p:nvSpPr>
          <p:cNvPr name="Freeform 5" id="5"/>
          <p:cNvSpPr/>
          <p:nvPr/>
        </p:nvSpPr>
        <p:spPr>
          <a:xfrm flipH="true" flipV="false" rot="0">
            <a:off x="11558429" y="1529999"/>
            <a:ext cx="5040834" cy="7227002"/>
          </a:xfrm>
          <a:custGeom>
            <a:avLst/>
            <a:gdLst/>
            <a:ahLst/>
            <a:cxnLst/>
            <a:rect r="r" b="b" t="t" l="l"/>
            <a:pathLst>
              <a:path h="7227002" w="5040834">
                <a:moveTo>
                  <a:pt x="5040835" y="0"/>
                </a:moveTo>
                <a:lnTo>
                  <a:pt x="0" y="0"/>
                </a:lnTo>
                <a:lnTo>
                  <a:pt x="0" y="7227002"/>
                </a:lnTo>
                <a:lnTo>
                  <a:pt x="5040835" y="7227002"/>
                </a:lnTo>
                <a:lnTo>
                  <a:pt x="5040835" y="0"/>
                </a:lnTo>
                <a:close/>
              </a:path>
            </a:pathLst>
          </a:custGeom>
          <a:blipFill>
            <a:blip r:embed="rId4"/>
            <a:stretch>
              <a:fillRect l="0" t="0" r="0" b="0"/>
            </a:stretch>
          </a:blipFill>
        </p:spPr>
      </p:sp>
      <p:sp>
        <p:nvSpPr>
          <p:cNvPr name="TextBox 6" id="6"/>
          <p:cNvSpPr txBox="true"/>
          <p:nvPr/>
        </p:nvSpPr>
        <p:spPr>
          <a:xfrm rot="0">
            <a:off x="0" y="2228967"/>
            <a:ext cx="8570075" cy="7771932"/>
          </a:xfrm>
          <a:prstGeom prst="rect">
            <a:avLst/>
          </a:prstGeom>
        </p:spPr>
        <p:txBody>
          <a:bodyPr anchor="t" rtlCol="false" tIns="0" lIns="0" bIns="0" rIns="0">
            <a:spAutoFit/>
          </a:bodyPr>
          <a:lstStyle/>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SNORING RATE</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RESPIRATORY RATE</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BODY TEMPERATURE</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LIMB MOVEMENT</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BLOOD OXYGEN</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EYE MOVEMENT</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SLEEP HOURS</a:t>
            </a:r>
          </a:p>
          <a:p>
            <a:pPr algn="ctr">
              <a:lnSpc>
                <a:spcPts val="6850"/>
              </a:lnSpc>
              <a:spcBef>
                <a:spcPct val="0"/>
              </a:spcBef>
            </a:pPr>
            <a:r>
              <a:rPr lang="en-US" sz="4893" spc="-112">
                <a:solidFill>
                  <a:srgbClr val="FFFFFF"/>
                </a:solidFill>
                <a:latin typeface="Playfair Display"/>
                <a:ea typeface="Playfair Display"/>
                <a:cs typeface="Playfair Display"/>
                <a:sym typeface="Playfair Display"/>
              </a:rPr>
              <a:t>HEART RATE</a:t>
            </a:r>
          </a:p>
          <a:p>
            <a:pPr algn="ctr">
              <a:lnSpc>
                <a:spcPts val="6850"/>
              </a:lnSpc>
              <a:spcBef>
                <a:spcPct val="0"/>
              </a:spcBef>
            </a:pPr>
          </a:p>
        </p:txBody>
      </p:sp>
      <p:sp>
        <p:nvSpPr>
          <p:cNvPr name="Freeform 7" id="7"/>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353801"/>
            <a:ext cx="11301259" cy="4096706"/>
          </a:xfrm>
          <a:custGeom>
            <a:avLst/>
            <a:gdLst/>
            <a:ahLst/>
            <a:cxnLst/>
            <a:rect r="r" b="b" t="t" l="l"/>
            <a:pathLst>
              <a:path h="4096706" w="11301259">
                <a:moveTo>
                  <a:pt x="0" y="0"/>
                </a:moveTo>
                <a:lnTo>
                  <a:pt x="11301259" y="0"/>
                </a:lnTo>
                <a:lnTo>
                  <a:pt x="11301259" y="4096706"/>
                </a:lnTo>
                <a:lnTo>
                  <a:pt x="0" y="4096706"/>
                </a:lnTo>
                <a:lnTo>
                  <a:pt x="0" y="0"/>
                </a:lnTo>
                <a:close/>
              </a:path>
            </a:pathLst>
          </a:custGeom>
          <a:blipFill>
            <a:blip r:embed="rId2"/>
            <a:stretch>
              <a:fillRect l="0" t="0" r="0" b="0"/>
            </a:stretch>
          </a:blipFill>
        </p:spPr>
      </p:sp>
      <p:sp>
        <p:nvSpPr>
          <p:cNvPr name="Freeform 3" id="3"/>
          <p:cNvSpPr/>
          <p:nvPr/>
        </p:nvSpPr>
        <p:spPr>
          <a:xfrm flipH="false" flipV="false" rot="0">
            <a:off x="1028700" y="8450507"/>
            <a:ext cx="11301259" cy="988860"/>
          </a:xfrm>
          <a:custGeom>
            <a:avLst/>
            <a:gdLst/>
            <a:ahLst/>
            <a:cxnLst/>
            <a:rect r="r" b="b" t="t" l="l"/>
            <a:pathLst>
              <a:path h="988860" w="11301259">
                <a:moveTo>
                  <a:pt x="0" y="0"/>
                </a:moveTo>
                <a:lnTo>
                  <a:pt x="11301259" y="0"/>
                </a:lnTo>
                <a:lnTo>
                  <a:pt x="11301259" y="988860"/>
                </a:lnTo>
                <a:lnTo>
                  <a:pt x="0" y="988860"/>
                </a:lnTo>
                <a:lnTo>
                  <a:pt x="0" y="0"/>
                </a:lnTo>
                <a:close/>
              </a:path>
            </a:pathLst>
          </a:custGeom>
          <a:blipFill>
            <a:blip r:embed="rId3"/>
            <a:stretch>
              <a:fillRect l="0" t="0" r="0" b="0"/>
            </a:stretch>
          </a:blipFill>
        </p:spPr>
      </p:sp>
      <p:sp>
        <p:nvSpPr>
          <p:cNvPr name="TextBox 4" id="4"/>
          <p:cNvSpPr txBox="true"/>
          <p:nvPr/>
        </p:nvSpPr>
        <p:spPr>
          <a:xfrm rot="0">
            <a:off x="-338868" y="962025"/>
            <a:ext cx="16226743"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FF914D"/>
                </a:solidFill>
                <a:latin typeface="Black Mango"/>
                <a:ea typeface="Black Mango"/>
                <a:cs typeface="Black Mango"/>
                <a:sym typeface="Black Mango"/>
              </a:rPr>
              <a:t> 04 - MILESTONE - 1 : DATA PREPROCESSING AND VISUALIZATION</a:t>
            </a:r>
          </a:p>
        </p:txBody>
      </p:sp>
      <p:sp>
        <p:nvSpPr>
          <p:cNvPr name="TextBox 5" id="5"/>
          <p:cNvSpPr txBox="true"/>
          <p:nvPr/>
        </p:nvSpPr>
        <p:spPr>
          <a:xfrm rot="0">
            <a:off x="1028700" y="2645209"/>
            <a:ext cx="5416432" cy="2367788"/>
          </a:xfrm>
          <a:prstGeom prst="rect">
            <a:avLst/>
          </a:prstGeom>
        </p:spPr>
        <p:txBody>
          <a:bodyPr anchor="t" rtlCol="false" tIns="0" lIns="0" bIns="0" rIns="0">
            <a:spAutoFit/>
          </a:bodyPr>
          <a:lstStyle/>
          <a:p>
            <a:pPr algn="ctr">
              <a:lnSpc>
                <a:spcPts val="4700"/>
              </a:lnSpc>
            </a:pPr>
            <a:r>
              <a:rPr lang="en-US" sz="3357" spc="-77">
                <a:solidFill>
                  <a:srgbClr val="5CE1E6"/>
                </a:solidFill>
                <a:latin typeface="Black Mango"/>
                <a:ea typeface="Black Mango"/>
                <a:cs typeface="Black Mango"/>
                <a:sym typeface="Black Mango"/>
              </a:rPr>
              <a:t>1)   DATA PREPROCESSING:  </a:t>
            </a:r>
          </a:p>
          <a:p>
            <a:pPr algn="ctr">
              <a:lnSpc>
                <a:spcPts val="4700"/>
              </a:lnSpc>
            </a:pPr>
          </a:p>
          <a:p>
            <a:pPr algn="ctr">
              <a:lnSpc>
                <a:spcPts val="4700"/>
              </a:lnSpc>
            </a:pPr>
          </a:p>
          <a:p>
            <a:pPr algn="ctr">
              <a:lnSpc>
                <a:spcPts val="4700"/>
              </a:lnSpc>
              <a:spcBef>
                <a:spcPct val="0"/>
              </a:spcBef>
            </a:pPr>
            <a:r>
              <a:rPr lang="en-US" sz="3357" spc="-77">
                <a:solidFill>
                  <a:srgbClr val="5CE1E6"/>
                </a:solidFill>
                <a:latin typeface="Black Mango"/>
                <a:ea typeface="Black Mango"/>
                <a:cs typeface="Black Mango"/>
                <a:sym typeface="Black Mango"/>
              </a:rPr>
              <a:t>      </a:t>
            </a:r>
          </a:p>
        </p:txBody>
      </p:sp>
      <p:sp>
        <p:nvSpPr>
          <p:cNvPr name="TextBox 6" id="6"/>
          <p:cNvSpPr txBox="true"/>
          <p:nvPr/>
        </p:nvSpPr>
        <p:spPr>
          <a:xfrm rot="0">
            <a:off x="1028700" y="3518527"/>
            <a:ext cx="10303073" cy="621152"/>
          </a:xfrm>
          <a:prstGeom prst="rect">
            <a:avLst/>
          </a:prstGeom>
        </p:spPr>
        <p:txBody>
          <a:bodyPr anchor="t" rtlCol="false" tIns="0" lIns="0" bIns="0" rIns="0">
            <a:spAutoFit/>
          </a:bodyPr>
          <a:lstStyle/>
          <a:p>
            <a:pPr algn="ctr">
              <a:lnSpc>
                <a:spcPts val="5138"/>
              </a:lnSpc>
              <a:spcBef>
                <a:spcPct val="0"/>
              </a:spcBef>
            </a:pPr>
            <a:r>
              <a:rPr lang="en-US" sz="3670" spc="-84">
                <a:solidFill>
                  <a:srgbClr val="C1FF72"/>
                </a:solidFill>
                <a:latin typeface="Black Mango"/>
                <a:ea typeface="Black Mango"/>
                <a:cs typeface="Black Mango"/>
                <a:sym typeface="Black Mango"/>
              </a:rPr>
              <a:t>1.1) LOADED THE DATASET AND FOUND IT’S  SIZE</a:t>
            </a:r>
          </a:p>
        </p:txBody>
      </p:sp>
      <p:sp>
        <p:nvSpPr>
          <p:cNvPr name="Freeform 7" id="7"/>
          <p:cNvSpPr/>
          <p:nvPr/>
        </p:nvSpPr>
        <p:spPr>
          <a:xfrm flipH="false" flipV="false" rot="0">
            <a:off x="13466518" y="4722539"/>
            <a:ext cx="5345529" cy="5850100"/>
          </a:xfrm>
          <a:custGeom>
            <a:avLst/>
            <a:gdLst/>
            <a:ahLst/>
            <a:cxnLst/>
            <a:rect r="r" b="b" t="t" l="l"/>
            <a:pathLst>
              <a:path h="5850100" w="5345529">
                <a:moveTo>
                  <a:pt x="0" y="0"/>
                </a:moveTo>
                <a:lnTo>
                  <a:pt x="5345529" y="0"/>
                </a:lnTo>
                <a:lnTo>
                  <a:pt x="5345529" y="5850099"/>
                </a:lnTo>
                <a:lnTo>
                  <a:pt x="0" y="5850099"/>
                </a:lnTo>
                <a:lnTo>
                  <a:pt x="0" y="0"/>
                </a:lnTo>
                <a:close/>
              </a:path>
            </a:pathLst>
          </a:custGeom>
          <a:blipFill>
            <a:blip r:embed="rId4"/>
            <a:stretch>
              <a:fillRect l="0" t="0" r="0" b="0"/>
            </a:stretch>
          </a:blipFill>
        </p:spPr>
      </p:sp>
      <p:sp>
        <p:nvSpPr>
          <p:cNvPr name="Freeform 8" id="8"/>
          <p:cNvSpPr/>
          <p:nvPr/>
        </p:nvSpPr>
        <p:spPr>
          <a:xfrm flipH="false" flipV="false" rot="0">
            <a:off x="12862466" y="7105800"/>
            <a:ext cx="7049752" cy="6362401"/>
          </a:xfrm>
          <a:custGeom>
            <a:avLst/>
            <a:gdLst/>
            <a:ahLst/>
            <a:cxnLst/>
            <a:rect r="r" b="b" t="t" l="l"/>
            <a:pathLst>
              <a:path h="6362401" w="7049752">
                <a:moveTo>
                  <a:pt x="0" y="0"/>
                </a:moveTo>
                <a:lnTo>
                  <a:pt x="7049752" y="0"/>
                </a:lnTo>
                <a:lnTo>
                  <a:pt x="7049752" y="6362400"/>
                </a:lnTo>
                <a:lnTo>
                  <a:pt x="0" y="6362400"/>
                </a:lnTo>
                <a:lnTo>
                  <a:pt x="0" y="0"/>
                </a:lnTo>
                <a:close/>
              </a:path>
            </a:pathLst>
          </a:custGeom>
          <a:blipFill>
            <a:blip r:embed="rId5"/>
            <a:stretch>
              <a:fillRect l="0" t="0" r="0" b="0"/>
            </a:stretch>
          </a:blipFill>
        </p:spPr>
      </p:sp>
      <p:sp>
        <p:nvSpPr>
          <p:cNvPr name="Freeform 9" id="9"/>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41528"/>
            <a:ext cx="8350686" cy="2515644"/>
          </a:xfrm>
          <a:custGeom>
            <a:avLst/>
            <a:gdLst/>
            <a:ahLst/>
            <a:cxnLst/>
            <a:rect r="r" b="b" t="t" l="l"/>
            <a:pathLst>
              <a:path h="2515644" w="8350686">
                <a:moveTo>
                  <a:pt x="0" y="0"/>
                </a:moveTo>
                <a:lnTo>
                  <a:pt x="8350686" y="0"/>
                </a:lnTo>
                <a:lnTo>
                  <a:pt x="8350686" y="2515644"/>
                </a:lnTo>
                <a:lnTo>
                  <a:pt x="0" y="2515644"/>
                </a:lnTo>
                <a:lnTo>
                  <a:pt x="0" y="0"/>
                </a:lnTo>
                <a:close/>
              </a:path>
            </a:pathLst>
          </a:custGeom>
          <a:blipFill>
            <a:blip r:embed="rId2"/>
            <a:stretch>
              <a:fillRect l="0" t="0" r="0" b="0"/>
            </a:stretch>
          </a:blipFill>
        </p:spPr>
      </p:sp>
      <p:sp>
        <p:nvSpPr>
          <p:cNvPr name="Freeform 3" id="3"/>
          <p:cNvSpPr/>
          <p:nvPr/>
        </p:nvSpPr>
        <p:spPr>
          <a:xfrm flipH="false" flipV="false" rot="0">
            <a:off x="1423153" y="6237043"/>
            <a:ext cx="4460702" cy="3816469"/>
          </a:xfrm>
          <a:custGeom>
            <a:avLst/>
            <a:gdLst/>
            <a:ahLst/>
            <a:cxnLst/>
            <a:rect r="r" b="b" t="t" l="l"/>
            <a:pathLst>
              <a:path h="3816469" w="4460702">
                <a:moveTo>
                  <a:pt x="0" y="0"/>
                </a:moveTo>
                <a:lnTo>
                  <a:pt x="4460702" y="0"/>
                </a:lnTo>
                <a:lnTo>
                  <a:pt x="4460702" y="3816469"/>
                </a:lnTo>
                <a:lnTo>
                  <a:pt x="0" y="3816469"/>
                </a:lnTo>
                <a:lnTo>
                  <a:pt x="0" y="0"/>
                </a:lnTo>
                <a:close/>
              </a:path>
            </a:pathLst>
          </a:custGeom>
          <a:blipFill>
            <a:blip r:embed="rId3"/>
            <a:stretch>
              <a:fillRect l="0" t="0" r="0" b="0"/>
            </a:stretch>
          </a:blipFill>
        </p:spPr>
      </p:sp>
      <p:sp>
        <p:nvSpPr>
          <p:cNvPr name="Freeform 4" id="4"/>
          <p:cNvSpPr/>
          <p:nvPr/>
        </p:nvSpPr>
        <p:spPr>
          <a:xfrm flipH="false" flipV="false" rot="0">
            <a:off x="12244304" y="3569321"/>
            <a:ext cx="5014996" cy="5335443"/>
          </a:xfrm>
          <a:custGeom>
            <a:avLst/>
            <a:gdLst/>
            <a:ahLst/>
            <a:cxnLst/>
            <a:rect r="r" b="b" t="t" l="l"/>
            <a:pathLst>
              <a:path h="5335443" w="5014996">
                <a:moveTo>
                  <a:pt x="0" y="0"/>
                </a:moveTo>
                <a:lnTo>
                  <a:pt x="5014996" y="0"/>
                </a:lnTo>
                <a:lnTo>
                  <a:pt x="5014996" y="5335443"/>
                </a:lnTo>
                <a:lnTo>
                  <a:pt x="0" y="5335443"/>
                </a:lnTo>
                <a:lnTo>
                  <a:pt x="0" y="0"/>
                </a:lnTo>
                <a:close/>
              </a:path>
            </a:pathLst>
          </a:custGeom>
          <a:blipFill>
            <a:blip r:embed="rId4"/>
            <a:stretch>
              <a:fillRect l="0" t="0" r="0" b="0"/>
            </a:stretch>
          </a:blipFill>
        </p:spPr>
      </p:sp>
      <p:sp>
        <p:nvSpPr>
          <p:cNvPr name="TextBox 5" id="5"/>
          <p:cNvSpPr txBox="true"/>
          <p:nvPr/>
        </p:nvSpPr>
        <p:spPr>
          <a:xfrm rot="0">
            <a:off x="403243" y="971550"/>
            <a:ext cx="6490692" cy="1046911"/>
          </a:xfrm>
          <a:prstGeom prst="rect">
            <a:avLst/>
          </a:prstGeom>
        </p:spPr>
        <p:txBody>
          <a:bodyPr anchor="t" rtlCol="false" tIns="0" lIns="0" bIns="0" rIns="0">
            <a:spAutoFit/>
          </a:bodyPr>
          <a:lstStyle/>
          <a:p>
            <a:pPr algn="ctr">
              <a:lnSpc>
                <a:spcPts val="4246"/>
              </a:lnSpc>
            </a:pPr>
            <a:r>
              <a:rPr lang="en-US" sz="3033" spc="-69">
                <a:solidFill>
                  <a:srgbClr val="C1FF72"/>
                </a:solidFill>
                <a:latin typeface="Black Mango"/>
                <a:ea typeface="Black Mango"/>
                <a:cs typeface="Black Mango"/>
                <a:sym typeface="Black Mango"/>
              </a:rPr>
              <a:t>1.2) OBTAINED FIVE POINT SUMMARY</a:t>
            </a:r>
          </a:p>
          <a:p>
            <a:pPr algn="ctr">
              <a:lnSpc>
                <a:spcPts val="4246"/>
              </a:lnSpc>
              <a:spcBef>
                <a:spcPct val="0"/>
              </a:spcBef>
            </a:pPr>
            <a:r>
              <a:rPr lang="en-US" sz="3033" spc="-69">
                <a:solidFill>
                  <a:srgbClr val="C1FF72"/>
                </a:solidFill>
                <a:latin typeface="Black Mango"/>
                <a:ea typeface="Black Mango"/>
                <a:cs typeface="Black Mango"/>
                <a:sym typeface="Black Mango"/>
              </a:rPr>
              <a:t>OF THE NUMERICAL FEATURES</a:t>
            </a:r>
          </a:p>
        </p:txBody>
      </p:sp>
      <p:sp>
        <p:nvSpPr>
          <p:cNvPr name="TextBox 6" id="6"/>
          <p:cNvSpPr txBox="true"/>
          <p:nvPr/>
        </p:nvSpPr>
        <p:spPr>
          <a:xfrm rot="0">
            <a:off x="0" y="5461047"/>
            <a:ext cx="11290478" cy="1046919"/>
          </a:xfrm>
          <a:prstGeom prst="rect">
            <a:avLst/>
          </a:prstGeom>
        </p:spPr>
        <p:txBody>
          <a:bodyPr anchor="t" rtlCol="false" tIns="0" lIns="0" bIns="0" rIns="0">
            <a:spAutoFit/>
          </a:bodyPr>
          <a:lstStyle/>
          <a:p>
            <a:pPr algn="ctr">
              <a:lnSpc>
                <a:spcPts val="4245"/>
              </a:lnSpc>
            </a:pPr>
            <a:r>
              <a:rPr lang="en-US" sz="3032" spc="-69">
                <a:solidFill>
                  <a:srgbClr val="C1FF72"/>
                </a:solidFill>
                <a:latin typeface="Black Mango"/>
                <a:ea typeface="Black Mango"/>
                <a:cs typeface="Black Mango"/>
                <a:sym typeface="Black Mango"/>
              </a:rPr>
              <a:t>1.3) OBTAINED INFO ABOUT THE DATATYPE OF THE FEATURES</a:t>
            </a:r>
          </a:p>
          <a:p>
            <a:pPr algn="ctr">
              <a:lnSpc>
                <a:spcPts val="4245"/>
              </a:lnSpc>
              <a:spcBef>
                <a:spcPct val="0"/>
              </a:spcBef>
            </a:pPr>
          </a:p>
        </p:txBody>
      </p:sp>
      <p:sp>
        <p:nvSpPr>
          <p:cNvPr name="TextBox 7" id="7"/>
          <p:cNvSpPr txBox="true"/>
          <p:nvPr/>
        </p:nvSpPr>
        <p:spPr>
          <a:xfrm rot="0">
            <a:off x="10312862" y="2843541"/>
            <a:ext cx="7689771" cy="1047100"/>
          </a:xfrm>
          <a:prstGeom prst="rect">
            <a:avLst/>
          </a:prstGeom>
        </p:spPr>
        <p:txBody>
          <a:bodyPr anchor="t" rtlCol="false" tIns="0" lIns="0" bIns="0" rIns="0">
            <a:spAutoFit/>
          </a:bodyPr>
          <a:lstStyle/>
          <a:p>
            <a:pPr algn="ctr">
              <a:lnSpc>
                <a:spcPts val="4229"/>
              </a:lnSpc>
            </a:pPr>
            <a:r>
              <a:rPr lang="en-US" sz="3021" spc="-69">
                <a:solidFill>
                  <a:srgbClr val="C1FF72"/>
                </a:solidFill>
                <a:latin typeface="Black Mango"/>
                <a:ea typeface="Black Mango"/>
                <a:cs typeface="Black Mango"/>
                <a:sym typeface="Black Mango"/>
              </a:rPr>
              <a:t>1.4) CHECKED FOR MISSING/NUULL VALUES</a:t>
            </a:r>
          </a:p>
          <a:p>
            <a:pPr algn="ctr">
              <a:lnSpc>
                <a:spcPts val="4241"/>
              </a:lnSpc>
              <a:spcBef>
                <a:spcPct val="0"/>
              </a:spcBef>
            </a:pPr>
          </a:p>
        </p:txBody>
      </p:sp>
      <p:sp>
        <p:nvSpPr>
          <p:cNvPr name="Freeform 8" id="8"/>
          <p:cNvSpPr/>
          <p:nvPr/>
        </p:nvSpPr>
        <p:spPr>
          <a:xfrm flipH="false" flipV="false" rot="0">
            <a:off x="14157747" y="7524893"/>
            <a:ext cx="4130253" cy="2762107"/>
          </a:xfrm>
          <a:custGeom>
            <a:avLst/>
            <a:gdLst/>
            <a:ahLst/>
            <a:cxnLst/>
            <a:rect r="r" b="b" t="t" l="l"/>
            <a:pathLst>
              <a:path h="2762107" w="4130253">
                <a:moveTo>
                  <a:pt x="0" y="0"/>
                </a:moveTo>
                <a:lnTo>
                  <a:pt x="4130253" y="0"/>
                </a:lnTo>
                <a:lnTo>
                  <a:pt x="4130253" y="2762107"/>
                </a:lnTo>
                <a:lnTo>
                  <a:pt x="0" y="2762107"/>
                </a:lnTo>
                <a:lnTo>
                  <a:pt x="0" y="0"/>
                </a:lnTo>
                <a:close/>
              </a:path>
            </a:pathLst>
          </a:custGeom>
          <a:blipFill>
            <a:blip r:embed="rId5"/>
            <a:stretch>
              <a:fillRect l="0" t="0" r="0" b="0"/>
            </a:stretch>
          </a:blipFill>
        </p:spPr>
      </p:sp>
      <p:sp>
        <p:nvSpPr>
          <p:cNvPr name="Freeform 9" id="9"/>
          <p:cNvSpPr/>
          <p:nvPr/>
        </p:nvSpPr>
        <p:spPr>
          <a:xfrm flipH="false" flipV="false" rot="0">
            <a:off x="14443115" y="8493259"/>
            <a:ext cx="4952835" cy="4696347"/>
          </a:xfrm>
          <a:custGeom>
            <a:avLst/>
            <a:gdLst/>
            <a:ahLst/>
            <a:cxnLst/>
            <a:rect r="r" b="b" t="t" l="l"/>
            <a:pathLst>
              <a:path h="4696347" w="4952835">
                <a:moveTo>
                  <a:pt x="0" y="0"/>
                </a:moveTo>
                <a:lnTo>
                  <a:pt x="4952834" y="0"/>
                </a:lnTo>
                <a:lnTo>
                  <a:pt x="4952834" y="4696347"/>
                </a:lnTo>
                <a:lnTo>
                  <a:pt x="0" y="4696347"/>
                </a:lnTo>
                <a:lnTo>
                  <a:pt x="0" y="0"/>
                </a:lnTo>
                <a:close/>
              </a:path>
            </a:pathLst>
          </a:custGeom>
          <a:blipFill>
            <a:blip r:embed="rId6"/>
            <a:stretch>
              <a:fillRect l="-5065" t="0" r="0" b="0"/>
            </a:stretch>
          </a:blipFill>
        </p:spPr>
      </p:sp>
      <p:sp>
        <p:nvSpPr>
          <p:cNvPr name="Freeform 10" id="10"/>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1193857" y="1644540"/>
            <a:ext cx="10729762" cy="7993672"/>
          </a:xfrm>
          <a:custGeom>
            <a:avLst/>
            <a:gdLst/>
            <a:ahLst/>
            <a:cxnLst/>
            <a:rect r="r" b="b" t="t" l="l"/>
            <a:pathLst>
              <a:path h="7993672" w="10729762">
                <a:moveTo>
                  <a:pt x="0" y="0"/>
                </a:moveTo>
                <a:lnTo>
                  <a:pt x="10729762" y="0"/>
                </a:lnTo>
                <a:lnTo>
                  <a:pt x="10729762" y="7993673"/>
                </a:lnTo>
                <a:lnTo>
                  <a:pt x="0" y="7993673"/>
                </a:lnTo>
                <a:lnTo>
                  <a:pt x="0" y="0"/>
                </a:lnTo>
                <a:close/>
              </a:path>
            </a:pathLst>
          </a:custGeom>
          <a:blipFill>
            <a:blip r:embed="rId2"/>
            <a:stretch>
              <a:fillRect l="0" t="0" r="0" b="0"/>
            </a:stretch>
          </a:blipFill>
        </p:spPr>
      </p:sp>
      <p:sp>
        <p:nvSpPr>
          <p:cNvPr name="TextBox 3" id="3"/>
          <p:cNvSpPr txBox="true"/>
          <p:nvPr/>
        </p:nvSpPr>
        <p:spPr>
          <a:xfrm rot="0">
            <a:off x="1193857" y="962025"/>
            <a:ext cx="5124494" cy="2367788"/>
          </a:xfrm>
          <a:prstGeom prst="rect">
            <a:avLst/>
          </a:prstGeom>
        </p:spPr>
        <p:txBody>
          <a:bodyPr anchor="t" rtlCol="false" tIns="0" lIns="0" bIns="0" rIns="0">
            <a:spAutoFit/>
          </a:bodyPr>
          <a:lstStyle/>
          <a:p>
            <a:pPr algn="ctr">
              <a:lnSpc>
                <a:spcPts val="4700"/>
              </a:lnSpc>
            </a:pPr>
            <a:r>
              <a:rPr lang="en-US" sz="3357" spc="-77">
                <a:solidFill>
                  <a:srgbClr val="5CE1E6"/>
                </a:solidFill>
                <a:latin typeface="Black Mango"/>
                <a:ea typeface="Black Mango"/>
                <a:cs typeface="Black Mango"/>
                <a:sym typeface="Black Mango"/>
              </a:rPr>
              <a:t>2)  DATA VISUALIZATION:  </a:t>
            </a:r>
          </a:p>
          <a:p>
            <a:pPr algn="ctr">
              <a:lnSpc>
                <a:spcPts val="4700"/>
              </a:lnSpc>
            </a:pPr>
          </a:p>
          <a:p>
            <a:pPr algn="ctr">
              <a:lnSpc>
                <a:spcPts val="4700"/>
              </a:lnSpc>
            </a:pPr>
          </a:p>
          <a:p>
            <a:pPr algn="ctr">
              <a:lnSpc>
                <a:spcPts val="4700"/>
              </a:lnSpc>
              <a:spcBef>
                <a:spcPct val="0"/>
              </a:spcBef>
            </a:pPr>
            <a:r>
              <a:rPr lang="en-US" sz="3357" spc="-77">
                <a:solidFill>
                  <a:srgbClr val="5CE1E6"/>
                </a:solidFill>
                <a:latin typeface="Black Mango"/>
                <a:ea typeface="Black Mango"/>
                <a:cs typeface="Black Mango"/>
                <a:sym typeface="Black Mango"/>
              </a:rPr>
              <a:t>      </a:t>
            </a:r>
          </a:p>
        </p:txBody>
      </p:sp>
      <p:sp>
        <p:nvSpPr>
          <p:cNvPr name="Freeform 4" id="4"/>
          <p:cNvSpPr/>
          <p:nvPr/>
        </p:nvSpPr>
        <p:spPr>
          <a:xfrm flipH="false" flipV="false" rot="0">
            <a:off x="14377385" y="4975641"/>
            <a:ext cx="5185013" cy="5674432"/>
          </a:xfrm>
          <a:custGeom>
            <a:avLst/>
            <a:gdLst/>
            <a:ahLst/>
            <a:cxnLst/>
            <a:rect r="r" b="b" t="t" l="l"/>
            <a:pathLst>
              <a:path h="5674432" w="5185013">
                <a:moveTo>
                  <a:pt x="0" y="0"/>
                </a:moveTo>
                <a:lnTo>
                  <a:pt x="5185013" y="0"/>
                </a:lnTo>
                <a:lnTo>
                  <a:pt x="5185013" y="5674432"/>
                </a:lnTo>
                <a:lnTo>
                  <a:pt x="0" y="5674432"/>
                </a:lnTo>
                <a:lnTo>
                  <a:pt x="0" y="0"/>
                </a:lnTo>
                <a:close/>
              </a:path>
            </a:pathLst>
          </a:custGeom>
          <a:blipFill>
            <a:blip r:embed="rId3"/>
            <a:stretch>
              <a:fillRect l="0" t="0" r="0" b="0"/>
            </a:stretch>
          </a:blipFill>
        </p:spPr>
      </p:sp>
      <p:sp>
        <p:nvSpPr>
          <p:cNvPr name="Freeform 5" id="5"/>
          <p:cNvSpPr/>
          <p:nvPr/>
        </p:nvSpPr>
        <p:spPr>
          <a:xfrm flipH="false" flipV="false" rot="0">
            <a:off x="15471660" y="6175745"/>
            <a:ext cx="7673059" cy="6924935"/>
          </a:xfrm>
          <a:custGeom>
            <a:avLst/>
            <a:gdLst/>
            <a:ahLst/>
            <a:cxnLst/>
            <a:rect r="r" b="b" t="t" l="l"/>
            <a:pathLst>
              <a:path h="6924935" w="7673059">
                <a:moveTo>
                  <a:pt x="0" y="0"/>
                </a:moveTo>
                <a:lnTo>
                  <a:pt x="7673058" y="0"/>
                </a:lnTo>
                <a:lnTo>
                  <a:pt x="7673058" y="6924936"/>
                </a:lnTo>
                <a:lnTo>
                  <a:pt x="0" y="6924936"/>
                </a:lnTo>
                <a:lnTo>
                  <a:pt x="0" y="0"/>
                </a:lnTo>
                <a:close/>
              </a:path>
            </a:pathLst>
          </a:custGeom>
          <a:blipFill>
            <a:blip r:embed="rId4">
              <a:alphaModFix amt="75000"/>
            </a:blip>
            <a:stretch>
              <a:fillRect l="0" t="0" r="0" b="0"/>
            </a:stretch>
          </a:blipFill>
        </p:spPr>
      </p:sp>
      <p:sp>
        <p:nvSpPr>
          <p:cNvPr name="Freeform 6" id="6"/>
          <p:cNvSpPr/>
          <p:nvPr/>
        </p:nvSpPr>
        <p:spPr>
          <a:xfrm flipH="false" flipV="false" rot="0">
            <a:off x="10852510" y="7812857"/>
            <a:ext cx="7049752" cy="6362401"/>
          </a:xfrm>
          <a:custGeom>
            <a:avLst/>
            <a:gdLst/>
            <a:ahLst/>
            <a:cxnLst/>
            <a:rect r="r" b="b" t="t" l="l"/>
            <a:pathLst>
              <a:path h="6362401" w="7049752">
                <a:moveTo>
                  <a:pt x="0" y="0"/>
                </a:moveTo>
                <a:lnTo>
                  <a:pt x="7049751" y="0"/>
                </a:lnTo>
                <a:lnTo>
                  <a:pt x="7049751" y="6362401"/>
                </a:lnTo>
                <a:lnTo>
                  <a:pt x="0" y="6362401"/>
                </a:lnTo>
                <a:lnTo>
                  <a:pt x="0" y="0"/>
                </a:lnTo>
                <a:close/>
              </a:path>
            </a:pathLst>
          </a:custGeom>
          <a:blipFill>
            <a:blip r:embed="rId4"/>
            <a:stretch>
              <a:fillRect l="0" t="0" r="0" b="0"/>
            </a:stretch>
          </a:blipFill>
        </p:spPr>
      </p:sp>
      <p:sp>
        <p:nvSpPr>
          <p:cNvPr name="Freeform 7" id="7"/>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763580" y="628207"/>
            <a:ext cx="13279294" cy="9030587"/>
          </a:xfrm>
          <a:custGeom>
            <a:avLst/>
            <a:gdLst/>
            <a:ahLst/>
            <a:cxnLst/>
            <a:rect r="r" b="b" t="t" l="l"/>
            <a:pathLst>
              <a:path h="9030587" w="13279294">
                <a:moveTo>
                  <a:pt x="0" y="0"/>
                </a:moveTo>
                <a:lnTo>
                  <a:pt x="13279294" y="0"/>
                </a:lnTo>
                <a:lnTo>
                  <a:pt x="13279294" y="9030586"/>
                </a:lnTo>
                <a:lnTo>
                  <a:pt x="0" y="9030586"/>
                </a:lnTo>
                <a:lnTo>
                  <a:pt x="0" y="0"/>
                </a:lnTo>
                <a:close/>
              </a:path>
            </a:pathLst>
          </a:custGeom>
          <a:blipFill>
            <a:blip r:embed="rId2"/>
            <a:stretch>
              <a:fillRect l="0" t="0" r="0" b="0"/>
            </a:stretch>
          </a:blipFill>
        </p:spPr>
      </p:sp>
      <p:sp>
        <p:nvSpPr>
          <p:cNvPr name="Freeform 3" id="3"/>
          <p:cNvSpPr/>
          <p:nvPr/>
        </p:nvSpPr>
        <p:spPr>
          <a:xfrm flipH="false" flipV="false" rot="0">
            <a:off x="15126398" y="6182455"/>
            <a:ext cx="3161602" cy="4104545"/>
          </a:xfrm>
          <a:custGeom>
            <a:avLst/>
            <a:gdLst/>
            <a:ahLst/>
            <a:cxnLst/>
            <a:rect r="r" b="b" t="t" l="l"/>
            <a:pathLst>
              <a:path h="4104545" w="3161602">
                <a:moveTo>
                  <a:pt x="0" y="0"/>
                </a:moveTo>
                <a:lnTo>
                  <a:pt x="3161602" y="0"/>
                </a:lnTo>
                <a:lnTo>
                  <a:pt x="3161602" y="4104545"/>
                </a:lnTo>
                <a:lnTo>
                  <a:pt x="0" y="4104545"/>
                </a:lnTo>
                <a:lnTo>
                  <a:pt x="0" y="0"/>
                </a:lnTo>
                <a:close/>
              </a:path>
            </a:pathLst>
          </a:custGeom>
          <a:blipFill>
            <a:blip r:embed="rId3"/>
            <a:stretch>
              <a:fillRect l="-388" t="0" r="-388" b="0"/>
            </a:stretch>
          </a:blipFill>
        </p:spPr>
      </p:sp>
      <p:sp>
        <p:nvSpPr>
          <p:cNvPr name="Freeform 4" id="4"/>
          <p:cNvSpPr/>
          <p:nvPr/>
        </p:nvSpPr>
        <p:spPr>
          <a:xfrm flipH="false" flipV="false" rot="0">
            <a:off x="14042874" y="6859413"/>
            <a:ext cx="8033053" cy="7249830"/>
          </a:xfrm>
          <a:custGeom>
            <a:avLst/>
            <a:gdLst/>
            <a:ahLst/>
            <a:cxnLst/>
            <a:rect r="r" b="b" t="t" l="l"/>
            <a:pathLst>
              <a:path h="7249830" w="8033053">
                <a:moveTo>
                  <a:pt x="0" y="0"/>
                </a:moveTo>
                <a:lnTo>
                  <a:pt x="8033053" y="0"/>
                </a:lnTo>
                <a:lnTo>
                  <a:pt x="8033053" y="7249830"/>
                </a:lnTo>
                <a:lnTo>
                  <a:pt x="0" y="7249830"/>
                </a:lnTo>
                <a:lnTo>
                  <a:pt x="0" y="0"/>
                </a:lnTo>
                <a:close/>
              </a:path>
            </a:pathLst>
          </a:custGeom>
          <a:blipFill>
            <a:blip r:embed="rId4"/>
            <a:stretch>
              <a:fillRect l="0" t="0" r="0" b="0"/>
            </a:stretch>
          </a:blipFill>
        </p:spPr>
      </p:sp>
      <p:sp>
        <p:nvSpPr>
          <p:cNvPr name="Freeform 5" id="5"/>
          <p:cNvSpPr/>
          <p:nvPr/>
        </p:nvSpPr>
        <p:spPr>
          <a:xfrm flipH="false" flipV="false" rot="0">
            <a:off x="15818398" y="668246"/>
            <a:ext cx="1938758" cy="1938758"/>
          </a:xfrm>
          <a:custGeom>
            <a:avLst/>
            <a:gdLst/>
            <a:ahLst/>
            <a:cxnLst/>
            <a:rect r="r" b="b" t="t" l="l"/>
            <a:pathLst>
              <a:path h="1938758" w="1938758">
                <a:moveTo>
                  <a:pt x="0" y="0"/>
                </a:moveTo>
                <a:lnTo>
                  <a:pt x="1938759" y="0"/>
                </a:lnTo>
                <a:lnTo>
                  <a:pt x="1938759" y="1938758"/>
                </a:lnTo>
                <a:lnTo>
                  <a:pt x="0" y="1938758"/>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DAGWbihm6wA</dc:identifier>
  <dcterms:modified xsi:type="dcterms:W3CDTF">2011-08-01T06:04:30Z</dcterms:modified>
  <cp:revision>1</cp:revision>
  <dc:title>Human Stress Detection</dc:title>
</cp:coreProperties>
</file>